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3"/>
  </p:notesMasterIdLst>
  <p:handoutMasterIdLst>
    <p:handoutMasterId r:id="rId44"/>
  </p:handoutMasterIdLst>
  <p:sldIdLst>
    <p:sldId id="256" r:id="rId3"/>
    <p:sldId id="271" r:id="rId4"/>
    <p:sldId id="272" r:id="rId5"/>
    <p:sldId id="273" r:id="rId6"/>
    <p:sldId id="274" r:id="rId7"/>
    <p:sldId id="275" r:id="rId8"/>
    <p:sldId id="276"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1" r:id="rId32"/>
    <p:sldId id="302" r:id="rId33"/>
    <p:sldId id="303" r:id="rId34"/>
    <p:sldId id="300" r:id="rId35"/>
    <p:sldId id="304" r:id="rId36"/>
    <p:sldId id="305" r:id="rId37"/>
    <p:sldId id="306" r:id="rId38"/>
    <p:sldId id="310" r:id="rId39"/>
    <p:sldId id="307" r:id="rId40"/>
    <p:sldId id="308" r:id="rId41"/>
    <p:sldId id="309" r:id="rId4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46" d="100"/>
          <a:sy n="46" d="100"/>
        </p:scale>
        <p:origin x="246" y="42"/>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notesTextViewPr>
    <p:cViewPr>
      <p:scale>
        <a:sx n="1" d="1"/>
        <a:sy n="1" d="1"/>
      </p:scale>
      <p:origin x="0" y="0"/>
    </p:cViewPr>
  </p:notesTextViewPr>
  <p:notesViewPr>
    <p:cSldViewPr showGuides="1">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11/3/2017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‹nr.›</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11/3/2017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‹nr.›</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da-DK" smtClean="0"/>
              <a:t>Klik for at redigere i master</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da-DK" smtClean="0"/>
              <a:t>Klik for at redigere i master</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Date Placeholder 3"/>
          <p:cNvSpPr>
            <a:spLocks noGrp="1"/>
          </p:cNvSpPr>
          <p:nvPr>
            <p:ph type="dt" sz="half" idx="10"/>
          </p:nvPr>
        </p:nvSpPr>
        <p:spPr/>
        <p:txBody>
          <a:bodyPr/>
          <a:lstStyle/>
          <a:p>
            <a:fld id="{9AFE8FB1-0A7A-443E-AAF7-31D4FA1AA312}" type="datetimeFigureOut">
              <a:rPr lang="en-US"/>
              <a:t>11/3/2017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da-DK" smtClean="0"/>
              <a:t>Klik for at redigere i master</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Date Placeholder 3"/>
          <p:cNvSpPr>
            <a:spLocks noGrp="1"/>
          </p:cNvSpPr>
          <p:nvPr>
            <p:ph type="dt" sz="half" idx="10"/>
          </p:nvPr>
        </p:nvSpPr>
        <p:spPr/>
        <p:txBody>
          <a:bodyPr/>
          <a:lstStyle/>
          <a:p>
            <a:fld id="{9AFE8FB1-0A7A-443E-AAF7-31D4FA1AA312}" type="datetimeFigureOut">
              <a:rPr lang="en-US"/>
              <a:t>11/3/2017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da-DK" smtClean="0"/>
              <a:t>Klik for at redigere i master</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Date Placeholder 3"/>
          <p:cNvSpPr>
            <a:spLocks noGrp="1"/>
          </p:cNvSpPr>
          <p:nvPr>
            <p:ph type="dt" sz="half" idx="10"/>
          </p:nvPr>
        </p:nvSpPr>
        <p:spPr/>
        <p:txBody>
          <a:bodyPr/>
          <a:lstStyle/>
          <a:p>
            <a:fld id="{9AFE8FB1-0A7A-443E-AAF7-31D4FA1AA312}" type="datetimeFigureOut">
              <a:rPr lang="en-US"/>
              <a:t>11/3/2017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da-DK" smtClean="0"/>
              <a:t>Klik for at redigere i master</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9AFE8FB1-0A7A-443E-AAF7-31D4FA1AA312}" type="datetimeFigureOut">
              <a:rPr lang="en-US"/>
              <a:t>11/3/2017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da-DK" smtClean="0"/>
              <a:t>Klik for at redigere i master</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5" name="Date Placeholder 4"/>
          <p:cNvSpPr>
            <a:spLocks noGrp="1"/>
          </p:cNvSpPr>
          <p:nvPr>
            <p:ph type="dt" sz="half" idx="10"/>
          </p:nvPr>
        </p:nvSpPr>
        <p:spPr/>
        <p:txBody>
          <a:bodyPr/>
          <a:lstStyle/>
          <a:p>
            <a:fld id="{9AFE8FB1-0A7A-443E-AAF7-31D4FA1AA312}" type="datetimeFigureOut">
              <a:rPr lang="en-US"/>
              <a:t>11/3/2017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da-DK" smtClean="0"/>
              <a:t>Klik for at redigere i master</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7" name="Date Placeholder 6"/>
          <p:cNvSpPr>
            <a:spLocks noGrp="1"/>
          </p:cNvSpPr>
          <p:nvPr>
            <p:ph type="dt" sz="half" idx="10"/>
          </p:nvPr>
        </p:nvSpPr>
        <p:spPr/>
        <p:txBody>
          <a:bodyPr/>
          <a:lstStyle/>
          <a:p>
            <a:fld id="{9AFE8FB1-0A7A-443E-AAF7-31D4FA1AA312}" type="datetimeFigureOut">
              <a:rPr lang="en-US"/>
              <a:t>11/3/2017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da-DK" smtClean="0"/>
              <a:t>Klik for at redigere i master</a:t>
            </a:r>
            <a:endParaRPr/>
          </a:p>
        </p:txBody>
      </p:sp>
      <p:sp>
        <p:nvSpPr>
          <p:cNvPr id="3" name="Date Placeholder 2"/>
          <p:cNvSpPr>
            <a:spLocks noGrp="1"/>
          </p:cNvSpPr>
          <p:nvPr>
            <p:ph type="dt" sz="half" idx="10"/>
          </p:nvPr>
        </p:nvSpPr>
        <p:spPr/>
        <p:txBody>
          <a:bodyPr/>
          <a:lstStyle/>
          <a:p>
            <a:fld id="{9AFE8FB1-0A7A-443E-AAF7-31D4FA1AA312}" type="datetimeFigureOut">
              <a:rPr lang="en-US"/>
              <a:t>11/3/2017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11/3/2017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da-DK" smtClean="0"/>
              <a:t>Klik for at redigere i master</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9AFE8FB1-0A7A-443E-AAF7-31D4FA1AA312}" type="datetimeFigureOut">
              <a:rPr lang="en-US"/>
              <a:t>11/3/2017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da-DK" smtClean="0"/>
              <a:t>Klik for at redigere i master</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9AFE8FB1-0A7A-443E-AAF7-31D4FA1AA312}" type="datetimeFigureOut">
              <a:rPr lang="en-US"/>
              <a:t>11/3/2017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‹nr.›</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da-DK" smtClean="0"/>
              <a:t>Klik for at redigere i master</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11/3/2017</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‹nr.›</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80000"/>
        <a:buFont typeface="Wingdings" pitchFamily="2" charset="2"/>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80000"/>
        <a:buFont typeface="Wingdings" pitchFamily="2" charset="2"/>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gular.i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angular.io/resources/live-examples/toh-3/ts/eplnkr.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ngular.io/docs/ts/latest/guide/architecture.html#module"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hyperlink" Target="https://angular.io/resources/live-examples/toh-4/ts/eplnkr.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localhost:4500/movie-list"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angular.io/resources/live-examples/quickstart/ts/eplnkr.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angular.io/docs/ts/latest/guide/architecture.html#services" TargetMode="External"/><Relationship Id="rId3" Type="http://schemas.openxmlformats.org/officeDocument/2006/relationships/hyperlink" Target="https://angular.io/docs/ts/latest/guide/architecture.html#components" TargetMode="External"/><Relationship Id="rId7" Type="http://schemas.openxmlformats.org/officeDocument/2006/relationships/hyperlink" Target="https://angular.io/docs/ts/latest/guide/architecture.html#directives" TargetMode="External"/><Relationship Id="rId2" Type="http://schemas.openxmlformats.org/officeDocument/2006/relationships/hyperlink" Target="https://angular.io/docs/ts/latest/guide/architecture.html#modules" TargetMode="External"/><Relationship Id="rId1" Type="http://schemas.openxmlformats.org/officeDocument/2006/relationships/slideLayout" Target="../slideLayouts/slideLayout6.xml"/><Relationship Id="rId6" Type="http://schemas.openxmlformats.org/officeDocument/2006/relationships/hyperlink" Target="https://angular.io/docs/ts/latest/guide/architecture.html#data-binding" TargetMode="External"/><Relationship Id="rId5" Type="http://schemas.openxmlformats.org/officeDocument/2006/relationships/hyperlink" Target="https://angular.io/docs/ts/latest/guide/architecture.html#metadata" TargetMode="External"/><Relationship Id="rId10" Type="http://schemas.openxmlformats.org/officeDocument/2006/relationships/image" Target="../media/image3.png"/><Relationship Id="rId4" Type="http://schemas.openxmlformats.org/officeDocument/2006/relationships/hyperlink" Target="https://angular.io/docs/ts/latest/guide/architecture.html#templates" TargetMode="External"/><Relationship Id="rId9" Type="http://schemas.openxmlformats.org/officeDocument/2006/relationships/hyperlink" Target="https://angular.io/docs/ts/latest/guide/architecture.html#dependency-injectio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angular.io/resources/live-examples/toh-2/ts/eplnkr.html"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3212976"/>
            <a:ext cx="9144000" cy="1152128"/>
          </a:xfrm>
        </p:spPr>
        <p:txBody>
          <a:bodyPr/>
          <a:lstStyle/>
          <a:p>
            <a:pPr algn="l" defTabSz="914400">
              <a:lnSpc>
                <a:spcPct val="90000"/>
              </a:lnSpc>
              <a:spcBef>
                <a:spcPts val="0"/>
              </a:spcBef>
              <a:buNone/>
            </a:pPr>
            <a:r>
              <a:rPr lang="da-DK" dirty="0" err="1" smtClean="0">
                <a:latin typeface="Consolas"/>
              </a:rPr>
              <a:t>Introduction</a:t>
            </a:r>
            <a:r>
              <a:rPr lang="da-DK" dirty="0" smtClean="0">
                <a:latin typeface="Consolas"/>
              </a:rPr>
              <a:t> to </a:t>
            </a:r>
            <a:r>
              <a:rPr lang="da-DK" dirty="0" err="1" smtClean="0">
                <a:latin typeface="Consolas"/>
              </a:rPr>
              <a:t>Angular</a:t>
            </a:r>
            <a:endParaRPr lang="da-DK" sz="5400" b="0" i="0" dirty="0">
              <a:solidFill>
                <a:schemeClr val="tx1"/>
              </a:solidFill>
              <a:latin typeface="Consolas"/>
              <a:ea typeface="+mj-ea"/>
              <a:cs typeface="+mj-cs"/>
            </a:endParaRPr>
          </a:p>
        </p:txBody>
      </p:sp>
      <p:sp>
        <p:nvSpPr>
          <p:cNvPr id="3" name="Subtitle 2"/>
          <p:cNvSpPr>
            <a:spLocks noGrp="1"/>
          </p:cNvSpPr>
          <p:nvPr>
            <p:ph type="subTitle" idx="1"/>
          </p:nvPr>
        </p:nvSpPr>
        <p:spPr>
          <a:xfrm>
            <a:off x="1522413" y="5085184"/>
            <a:ext cx="9143999" cy="1066800"/>
          </a:xfrm>
        </p:spPr>
        <p:txBody>
          <a:bodyPr/>
          <a:lstStyle/>
          <a:p>
            <a:pPr marL="0" indent="0" algn="l">
              <a:spcBef>
                <a:spcPts val="0"/>
              </a:spcBef>
              <a:buNone/>
            </a:pPr>
            <a:r>
              <a:rPr lang="da-DK" dirty="0" smtClean="0"/>
              <a:t>Henrik </a:t>
            </a:r>
            <a:r>
              <a:rPr lang="da-DK" dirty="0" err="1" smtClean="0"/>
              <a:t>Høltzer</a:t>
            </a:r>
            <a:r>
              <a:rPr lang="da-DK" dirty="0" smtClean="0"/>
              <a:t> / </a:t>
            </a:r>
            <a:r>
              <a:rPr lang="da-DK" dirty="0" err="1" smtClean="0"/>
              <a:t>Webprogramming</a:t>
            </a:r>
            <a:r>
              <a:rPr lang="da-DK" dirty="0" smtClean="0"/>
              <a:t> 2017</a:t>
            </a:r>
            <a:br>
              <a:rPr lang="da-DK" dirty="0" smtClean="0"/>
            </a:br>
            <a:r>
              <a:rPr lang="da-DK" dirty="0" smtClean="0"/>
              <a:t>Source: </a:t>
            </a:r>
            <a:r>
              <a:rPr lang="da-DK" dirty="0" smtClean="0">
                <a:hlinkClick r:id="rId2"/>
              </a:rPr>
              <a:t>angular.io</a:t>
            </a:r>
            <a:endParaRPr lang="da-DK" b="0" i="0" dirty="0">
              <a:solidFill>
                <a:schemeClr val="tx1">
                  <a:tint val="75000"/>
                </a:schemeClr>
              </a:solidFill>
            </a:endParaRPr>
          </a:p>
        </p:txBody>
      </p:sp>
      <p:pic>
        <p:nvPicPr>
          <p:cNvPr id="1026" name="Picture 2" descr="Relateret bille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244" y="1124744"/>
            <a:ext cx="2400335" cy="19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Template</a:t>
            </a:r>
            <a:endParaRPr lang="en-GB" sz="4800" dirty="0"/>
          </a:p>
        </p:txBody>
      </p:sp>
      <p:sp>
        <p:nvSpPr>
          <p:cNvPr id="5" name="Tekstfelt 4"/>
          <p:cNvSpPr txBox="1"/>
          <p:nvPr/>
        </p:nvSpPr>
        <p:spPr>
          <a:xfrm>
            <a:off x="5410336" y="2485287"/>
            <a:ext cx="5760640" cy="2751522"/>
          </a:xfrm>
          <a:prstGeom prst="rect">
            <a:avLst/>
          </a:prstGeom>
          <a:noFill/>
        </p:spPr>
        <p:txBody>
          <a:bodyPr wrap="square" rtlCol="0">
            <a:spAutoFit/>
          </a:bodyPr>
          <a:lstStyle/>
          <a:p>
            <a:pPr>
              <a:lnSpc>
                <a:spcPct val="90000"/>
              </a:lnSpc>
            </a:pPr>
            <a:r>
              <a:rPr lang="en-GB" sz="3200" dirty="0"/>
              <a:t>You define a component's view with its companion </a:t>
            </a:r>
            <a:r>
              <a:rPr lang="en-GB" sz="3200" b="1" dirty="0"/>
              <a:t>template</a:t>
            </a:r>
            <a:r>
              <a:rPr lang="en-GB" sz="3200" dirty="0" smtClean="0"/>
              <a:t>.</a:t>
            </a:r>
          </a:p>
          <a:p>
            <a:pPr>
              <a:lnSpc>
                <a:spcPct val="90000"/>
              </a:lnSpc>
            </a:pPr>
            <a:endParaRPr lang="en-GB" sz="3200" dirty="0"/>
          </a:p>
          <a:p>
            <a:pPr>
              <a:lnSpc>
                <a:spcPct val="90000"/>
              </a:lnSpc>
            </a:pPr>
            <a:r>
              <a:rPr lang="en-GB" sz="3200" dirty="0" smtClean="0"/>
              <a:t> </a:t>
            </a:r>
            <a:r>
              <a:rPr lang="en-GB" sz="3200" dirty="0"/>
              <a:t>A template is a form of HTML that tells Angular how to render the component.</a:t>
            </a:r>
            <a:endParaRPr lang="en-GB" sz="3200" dirty="0" smtClean="0"/>
          </a:p>
        </p:txBody>
      </p:sp>
      <p:pic>
        <p:nvPicPr>
          <p:cNvPr id="6" name="Billede 5"/>
          <p:cNvPicPr/>
          <p:nvPr/>
        </p:nvPicPr>
        <p:blipFill rotWithShape="1">
          <a:blip r:embed="rId2"/>
          <a:srcRect l="24595" t="35172" r="66098" b="53005"/>
          <a:stretch/>
        </p:blipFill>
        <p:spPr bwMode="auto">
          <a:xfrm>
            <a:off x="4942284" y="594519"/>
            <a:ext cx="936104" cy="700881"/>
          </a:xfrm>
          <a:prstGeom prst="rect">
            <a:avLst/>
          </a:prstGeom>
          <a:ln>
            <a:noFill/>
          </a:ln>
          <a:extLst>
            <a:ext uri="{53640926-AAD7-44D8-BBD7-CCE9431645EC}">
              <a14:shadowObscured xmlns:a14="http://schemas.microsoft.com/office/drawing/2010/main"/>
            </a:ext>
          </a:extLst>
        </p:spPr>
      </p:pic>
      <p:pic>
        <p:nvPicPr>
          <p:cNvPr id="8" name="Billede 7"/>
          <p:cNvPicPr/>
          <p:nvPr/>
        </p:nvPicPr>
        <p:blipFill rotWithShape="1">
          <a:blip r:embed="rId3"/>
          <a:srcRect l="23764" t="46404" r="52305" b="19014"/>
          <a:stretch/>
        </p:blipFill>
        <p:spPr bwMode="auto">
          <a:xfrm>
            <a:off x="1197868" y="2420888"/>
            <a:ext cx="3744416"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323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Template</a:t>
            </a:r>
            <a:endParaRPr lang="en-GB" sz="4800" dirty="0"/>
          </a:p>
        </p:txBody>
      </p:sp>
      <p:pic>
        <p:nvPicPr>
          <p:cNvPr id="6" name="Billede 5"/>
          <p:cNvPicPr/>
          <p:nvPr/>
        </p:nvPicPr>
        <p:blipFill rotWithShape="1">
          <a:blip r:embed="rId2"/>
          <a:srcRect l="24595" t="35172" r="66098" b="53005"/>
          <a:stretch/>
        </p:blipFill>
        <p:spPr bwMode="auto">
          <a:xfrm>
            <a:off x="4942284" y="594519"/>
            <a:ext cx="936104" cy="700881"/>
          </a:xfrm>
          <a:prstGeom prst="rect">
            <a:avLst/>
          </a:prstGeom>
          <a:ln>
            <a:noFill/>
          </a:ln>
          <a:extLst>
            <a:ext uri="{53640926-AAD7-44D8-BBD7-CCE9431645EC}">
              <a14:shadowObscured xmlns:a14="http://schemas.microsoft.com/office/drawing/2010/main"/>
            </a:ext>
          </a:extLst>
        </p:spPr>
      </p:pic>
      <p:pic>
        <p:nvPicPr>
          <p:cNvPr id="7" name="Billede 6"/>
          <p:cNvPicPr/>
          <p:nvPr/>
        </p:nvPicPr>
        <p:blipFill rotWithShape="1">
          <a:blip r:embed="rId3"/>
          <a:srcRect l="24762" t="26306" r="26047" b="27290"/>
          <a:stretch/>
        </p:blipFill>
        <p:spPr bwMode="auto">
          <a:xfrm>
            <a:off x="2782044" y="1916832"/>
            <a:ext cx="6840759" cy="41764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33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Metadata</a:t>
            </a:r>
            <a:endParaRPr lang="en-GB" sz="4800" dirty="0"/>
          </a:p>
        </p:txBody>
      </p:sp>
      <p:pic>
        <p:nvPicPr>
          <p:cNvPr id="5" name="Billede 4"/>
          <p:cNvPicPr/>
          <p:nvPr/>
        </p:nvPicPr>
        <p:blipFill rotWithShape="1">
          <a:blip r:embed="rId2"/>
          <a:srcRect l="24595" t="46663" r="66098" b="47389"/>
          <a:stretch/>
        </p:blipFill>
        <p:spPr bwMode="auto">
          <a:xfrm>
            <a:off x="5166995" y="606944"/>
            <a:ext cx="1854835" cy="666115"/>
          </a:xfrm>
          <a:prstGeom prst="rect">
            <a:avLst/>
          </a:prstGeom>
          <a:ln>
            <a:noFill/>
          </a:ln>
          <a:extLst>
            <a:ext uri="{53640926-AAD7-44D8-BBD7-CCE9431645EC}">
              <a14:shadowObscured xmlns:a14="http://schemas.microsoft.com/office/drawing/2010/main"/>
            </a:ext>
          </a:extLst>
        </p:spPr>
      </p:pic>
      <p:pic>
        <p:nvPicPr>
          <p:cNvPr id="8" name="Billede 7"/>
          <p:cNvPicPr/>
          <p:nvPr/>
        </p:nvPicPr>
        <p:blipFill rotWithShape="1">
          <a:blip r:embed="rId3"/>
          <a:srcRect l="24263" t="35173" r="33691" b="21970"/>
          <a:stretch/>
        </p:blipFill>
        <p:spPr bwMode="auto">
          <a:xfrm>
            <a:off x="1522414" y="2204864"/>
            <a:ext cx="5822658" cy="3498875"/>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7750596" y="1988840"/>
            <a:ext cx="3600400" cy="3970318"/>
          </a:xfrm>
          <a:prstGeom prst="rect">
            <a:avLst/>
          </a:prstGeom>
          <a:noFill/>
        </p:spPr>
        <p:txBody>
          <a:bodyPr wrap="square" rtlCol="0">
            <a:spAutoFit/>
          </a:bodyPr>
          <a:lstStyle/>
          <a:p>
            <a:pPr>
              <a:lnSpc>
                <a:spcPct val="90000"/>
              </a:lnSpc>
            </a:pPr>
            <a:r>
              <a:rPr lang="en-GB" sz="2800" b="1" dirty="0"/>
              <a:t>Metadata</a:t>
            </a:r>
            <a:r>
              <a:rPr lang="en-GB" sz="2800" dirty="0"/>
              <a:t> tells Angular how to process a class</a:t>
            </a:r>
            <a:r>
              <a:rPr lang="en-GB" sz="2800" dirty="0" smtClean="0"/>
              <a:t>.</a:t>
            </a:r>
          </a:p>
          <a:p>
            <a:pPr>
              <a:lnSpc>
                <a:spcPct val="90000"/>
              </a:lnSpc>
            </a:pPr>
            <a:endParaRPr lang="da-DK" sz="2800" dirty="0"/>
          </a:p>
          <a:p>
            <a:pPr>
              <a:lnSpc>
                <a:spcPct val="90000"/>
              </a:lnSpc>
            </a:pPr>
            <a:r>
              <a:rPr lang="da-DK" sz="2800" dirty="0" smtClean="0"/>
              <a:t>To </a:t>
            </a:r>
            <a:r>
              <a:rPr lang="da-DK" sz="2800" dirty="0" err="1" smtClean="0"/>
              <a:t>tell</a:t>
            </a:r>
            <a:r>
              <a:rPr lang="da-DK" sz="2800" dirty="0" smtClean="0"/>
              <a:t> </a:t>
            </a:r>
            <a:r>
              <a:rPr lang="da-DK" sz="2800" dirty="0" err="1" smtClean="0"/>
              <a:t>Angular</a:t>
            </a:r>
            <a:r>
              <a:rPr lang="da-DK" sz="2800" dirty="0" smtClean="0"/>
              <a:t> </a:t>
            </a:r>
            <a:r>
              <a:rPr lang="da-DK" sz="2800" dirty="0" err="1" smtClean="0"/>
              <a:t>that</a:t>
            </a:r>
            <a:r>
              <a:rPr lang="da-DK" sz="2800" dirty="0" smtClean="0"/>
              <a:t> </a:t>
            </a:r>
            <a:r>
              <a:rPr lang="da-DK" sz="2800" dirty="0" err="1" smtClean="0"/>
              <a:t>it’s</a:t>
            </a:r>
            <a:r>
              <a:rPr lang="da-DK" sz="2800" dirty="0" smtClean="0"/>
              <a:t> a component, </a:t>
            </a:r>
            <a:r>
              <a:rPr lang="da-DK" sz="2800" dirty="0" err="1" smtClean="0"/>
              <a:t>attach</a:t>
            </a:r>
            <a:r>
              <a:rPr lang="da-DK" sz="2800" dirty="0" smtClean="0"/>
              <a:t> </a:t>
            </a:r>
            <a:r>
              <a:rPr lang="da-DK" sz="2800" b="1" dirty="0" smtClean="0"/>
              <a:t>metadata</a:t>
            </a:r>
            <a:r>
              <a:rPr lang="da-DK" sz="2800" dirty="0" smtClean="0"/>
              <a:t> to the </a:t>
            </a:r>
            <a:r>
              <a:rPr lang="da-DK" sz="2800" dirty="0" err="1" smtClean="0"/>
              <a:t>class</a:t>
            </a:r>
            <a:r>
              <a:rPr lang="da-DK" sz="2800" dirty="0" smtClean="0"/>
              <a:t>.</a:t>
            </a:r>
            <a:br>
              <a:rPr lang="da-DK" sz="2800" dirty="0" smtClean="0"/>
            </a:br>
            <a:r>
              <a:rPr lang="da-DK" sz="2800" dirty="0" smtClean="0"/>
              <a:t/>
            </a:r>
            <a:br>
              <a:rPr lang="da-DK" sz="2800" dirty="0" smtClean="0"/>
            </a:br>
            <a:r>
              <a:rPr lang="en-GB" sz="2800" dirty="0"/>
              <a:t>In </a:t>
            </a:r>
            <a:r>
              <a:rPr lang="en-GB" sz="2800" dirty="0" err="1"/>
              <a:t>TypeScript</a:t>
            </a:r>
            <a:r>
              <a:rPr lang="en-GB" sz="2800" dirty="0"/>
              <a:t>, you attach metadata by using a </a:t>
            </a:r>
            <a:r>
              <a:rPr lang="en-GB" sz="2800" b="1" dirty="0"/>
              <a:t>decorator</a:t>
            </a:r>
            <a:endParaRPr lang="en-GB" sz="2800" dirty="0"/>
          </a:p>
        </p:txBody>
      </p:sp>
    </p:spTree>
    <p:extLst>
      <p:ext uri="{BB962C8B-B14F-4D97-AF65-F5344CB8AC3E}">
        <p14:creationId xmlns:p14="http://schemas.microsoft.com/office/powerpoint/2010/main" val="401025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Component </a:t>
            </a:r>
            <a:r>
              <a:rPr lang="da-DK" sz="4800" dirty="0" err="1" smtClean="0"/>
              <a:t>class</a:t>
            </a:r>
            <a:r>
              <a:rPr lang="da-DK" sz="4800" dirty="0" smtClean="0"/>
              <a:t> </a:t>
            </a:r>
            <a:endParaRPr lang="en-GB" sz="4800" dirty="0"/>
          </a:p>
        </p:txBody>
      </p:sp>
      <p:sp>
        <p:nvSpPr>
          <p:cNvPr id="3" name="Tekstfelt 2"/>
          <p:cNvSpPr txBox="1"/>
          <p:nvPr/>
        </p:nvSpPr>
        <p:spPr>
          <a:xfrm>
            <a:off x="6670476" y="2348880"/>
            <a:ext cx="4752528" cy="1421928"/>
          </a:xfrm>
          <a:prstGeom prst="rect">
            <a:avLst/>
          </a:prstGeom>
          <a:noFill/>
        </p:spPr>
        <p:txBody>
          <a:bodyPr wrap="square" rtlCol="0">
            <a:spAutoFit/>
          </a:bodyPr>
          <a:lstStyle/>
          <a:p>
            <a:pPr>
              <a:lnSpc>
                <a:spcPct val="90000"/>
              </a:lnSpc>
            </a:pPr>
            <a:r>
              <a:rPr lang="en-GB" sz="2400" dirty="0" smtClean="0"/>
              <a:t>Plain old </a:t>
            </a:r>
            <a:r>
              <a:rPr lang="en-GB" sz="2400" dirty="0" err="1" smtClean="0"/>
              <a:t>TypeScript</a:t>
            </a:r>
            <a:r>
              <a:rPr lang="en-GB" sz="2400" dirty="0" smtClean="0"/>
              <a:t> object</a:t>
            </a:r>
          </a:p>
          <a:p>
            <a:pPr>
              <a:lnSpc>
                <a:spcPct val="90000"/>
              </a:lnSpc>
            </a:pPr>
            <a:endParaRPr lang="en-GB" sz="2400" b="1" dirty="0"/>
          </a:p>
          <a:p>
            <a:pPr>
              <a:lnSpc>
                <a:spcPct val="90000"/>
              </a:lnSpc>
            </a:pPr>
            <a:r>
              <a:rPr lang="en-GB" sz="2400" dirty="0" smtClean="0"/>
              <a:t>Exposes properties and method to be used in the template</a:t>
            </a:r>
            <a:endParaRPr lang="en-GB" sz="2400" dirty="0"/>
          </a:p>
        </p:txBody>
      </p:sp>
      <p:pic>
        <p:nvPicPr>
          <p:cNvPr id="7" name="Billede 6"/>
          <p:cNvPicPr/>
          <p:nvPr/>
        </p:nvPicPr>
        <p:blipFill rotWithShape="1">
          <a:blip r:embed="rId2"/>
          <a:srcRect l="23598" t="31033" r="36018" b="16651"/>
          <a:stretch/>
        </p:blipFill>
        <p:spPr bwMode="auto">
          <a:xfrm>
            <a:off x="621804" y="1988841"/>
            <a:ext cx="5544616" cy="4176464"/>
          </a:xfrm>
          <a:prstGeom prst="rect">
            <a:avLst/>
          </a:prstGeom>
          <a:ln>
            <a:noFill/>
          </a:ln>
          <a:extLst>
            <a:ext uri="{53640926-AAD7-44D8-BBD7-CCE9431645EC}">
              <a14:shadowObscured xmlns:a14="http://schemas.microsoft.com/office/drawing/2010/main"/>
            </a:ext>
          </a:extLst>
        </p:spPr>
      </p:pic>
      <p:pic>
        <p:nvPicPr>
          <p:cNvPr id="9" name="Billede 8"/>
          <p:cNvPicPr/>
          <p:nvPr/>
        </p:nvPicPr>
        <p:blipFill rotWithShape="1">
          <a:blip r:embed="rId3"/>
          <a:srcRect l="24595" t="51725" r="66098" b="35862"/>
          <a:stretch/>
        </p:blipFill>
        <p:spPr bwMode="auto">
          <a:xfrm>
            <a:off x="7390556" y="391500"/>
            <a:ext cx="1152128" cy="805252"/>
          </a:xfrm>
          <a:prstGeom prst="rect">
            <a:avLst/>
          </a:prstGeom>
          <a:ln>
            <a:noFill/>
          </a:ln>
          <a:extLst>
            <a:ext uri="{53640926-AAD7-44D8-BBD7-CCE9431645EC}">
              <a14:shadowObscured xmlns:a14="http://schemas.microsoft.com/office/drawing/2010/main"/>
            </a:ext>
          </a:extLst>
        </p:spPr>
      </p:pic>
      <p:pic>
        <p:nvPicPr>
          <p:cNvPr id="10" name="Billede 9"/>
          <p:cNvPicPr/>
          <p:nvPr/>
        </p:nvPicPr>
        <p:blipFill rotWithShape="1">
          <a:blip r:embed="rId4"/>
          <a:srcRect l="28605" t="45593" r="31973" b="37927"/>
          <a:stretch/>
        </p:blipFill>
        <p:spPr bwMode="auto">
          <a:xfrm>
            <a:off x="6526460" y="4365104"/>
            <a:ext cx="4286138" cy="1512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091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Template – Data binding </a:t>
            </a:r>
            <a:endParaRPr lang="en-GB" sz="4800" dirty="0"/>
          </a:p>
        </p:txBody>
      </p:sp>
      <p:pic>
        <p:nvPicPr>
          <p:cNvPr id="11" name="Billede 10"/>
          <p:cNvPicPr/>
          <p:nvPr/>
        </p:nvPicPr>
        <p:blipFill rotWithShape="1">
          <a:blip r:embed="rId2"/>
          <a:srcRect l="24097" t="54680" r="57622" b="16650"/>
          <a:stretch/>
        </p:blipFill>
        <p:spPr bwMode="auto">
          <a:xfrm>
            <a:off x="909836" y="3006361"/>
            <a:ext cx="3852140" cy="3384376"/>
          </a:xfrm>
          <a:prstGeom prst="rect">
            <a:avLst/>
          </a:prstGeom>
          <a:ln>
            <a:noFill/>
          </a:ln>
          <a:extLst>
            <a:ext uri="{53640926-AAD7-44D8-BBD7-CCE9431645EC}">
              <a14:shadowObscured xmlns:a14="http://schemas.microsoft.com/office/drawing/2010/main"/>
            </a:ext>
          </a:extLst>
        </p:spPr>
      </p:pic>
      <p:sp>
        <p:nvSpPr>
          <p:cNvPr id="4" name="Tekstfelt 3"/>
          <p:cNvSpPr txBox="1"/>
          <p:nvPr/>
        </p:nvSpPr>
        <p:spPr>
          <a:xfrm>
            <a:off x="909836" y="1916832"/>
            <a:ext cx="10513168" cy="757130"/>
          </a:xfrm>
          <a:prstGeom prst="rect">
            <a:avLst/>
          </a:prstGeom>
          <a:noFill/>
        </p:spPr>
        <p:txBody>
          <a:bodyPr wrap="square" rtlCol="0">
            <a:spAutoFit/>
          </a:bodyPr>
          <a:lstStyle/>
          <a:p>
            <a:pPr>
              <a:lnSpc>
                <a:spcPct val="90000"/>
              </a:lnSpc>
            </a:pPr>
            <a:r>
              <a:rPr lang="en-GB" sz="2400" dirty="0"/>
              <a:t>Without a framework, you would be responsible for pushing data values into the HTML controls and turning user responses into actions and value </a:t>
            </a:r>
            <a:r>
              <a:rPr lang="en-GB" sz="2400" dirty="0" smtClean="0"/>
              <a:t>updates.</a:t>
            </a:r>
            <a:endParaRPr lang="en-GB" sz="2400" dirty="0"/>
          </a:p>
        </p:txBody>
      </p:sp>
      <p:sp>
        <p:nvSpPr>
          <p:cNvPr id="5" name="Tekstfelt 4"/>
          <p:cNvSpPr txBox="1"/>
          <p:nvPr/>
        </p:nvSpPr>
        <p:spPr>
          <a:xfrm>
            <a:off x="5842872" y="2999180"/>
            <a:ext cx="5168634" cy="1089529"/>
          </a:xfrm>
          <a:prstGeom prst="rect">
            <a:avLst/>
          </a:prstGeom>
          <a:noFill/>
        </p:spPr>
        <p:txBody>
          <a:bodyPr wrap="square" rtlCol="0">
            <a:spAutoFit/>
          </a:bodyPr>
          <a:lstStyle/>
          <a:p>
            <a:pPr>
              <a:lnSpc>
                <a:spcPct val="90000"/>
              </a:lnSpc>
            </a:pPr>
            <a:r>
              <a:rPr lang="en-GB" sz="2400" dirty="0"/>
              <a:t>Angular supports </a:t>
            </a:r>
            <a:r>
              <a:rPr lang="en-GB" sz="2400" b="1" dirty="0"/>
              <a:t>data binding</a:t>
            </a:r>
            <a:r>
              <a:rPr lang="en-GB" sz="2400" dirty="0"/>
              <a:t>, a mechanism for coordinating parts of a template with parts of a component.</a:t>
            </a:r>
          </a:p>
        </p:txBody>
      </p:sp>
      <p:pic>
        <p:nvPicPr>
          <p:cNvPr id="12" name="Billede 11"/>
          <p:cNvPicPr/>
          <p:nvPr/>
        </p:nvPicPr>
        <p:blipFill rotWithShape="1">
          <a:blip r:embed="rId3"/>
          <a:srcRect l="24263" t="45813" r="41336" b="30246"/>
          <a:stretch/>
        </p:blipFill>
        <p:spPr bwMode="auto">
          <a:xfrm>
            <a:off x="5518348" y="4413927"/>
            <a:ext cx="6048672" cy="1976810"/>
          </a:xfrm>
          <a:prstGeom prst="rect">
            <a:avLst/>
          </a:prstGeom>
          <a:ln>
            <a:noFill/>
          </a:ln>
          <a:extLst>
            <a:ext uri="{53640926-AAD7-44D8-BBD7-CCE9431645EC}">
              <a14:shadowObscured xmlns:a14="http://schemas.microsoft.com/office/drawing/2010/main"/>
            </a:ext>
          </a:extLst>
        </p:spPr>
      </p:pic>
      <p:pic>
        <p:nvPicPr>
          <p:cNvPr id="13" name="Billede 12"/>
          <p:cNvPicPr/>
          <p:nvPr/>
        </p:nvPicPr>
        <p:blipFill rotWithShape="1">
          <a:blip r:embed="rId4"/>
          <a:srcRect l="19942" t="30444" r="56293" b="42659"/>
          <a:stretch/>
        </p:blipFill>
        <p:spPr bwMode="auto">
          <a:xfrm>
            <a:off x="9910836" y="274638"/>
            <a:ext cx="1368152" cy="997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30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Template – Data binding </a:t>
            </a:r>
            <a:endParaRPr lang="en-GB" sz="4800" dirty="0"/>
          </a:p>
        </p:txBody>
      </p:sp>
      <p:pic>
        <p:nvPicPr>
          <p:cNvPr id="12" name="Billede 11"/>
          <p:cNvPicPr/>
          <p:nvPr/>
        </p:nvPicPr>
        <p:blipFill rotWithShape="1">
          <a:blip r:embed="rId2"/>
          <a:srcRect l="24263" t="45813" r="41336" b="30246"/>
          <a:stretch/>
        </p:blipFill>
        <p:spPr bwMode="auto">
          <a:xfrm>
            <a:off x="3142084" y="1772816"/>
            <a:ext cx="6048672" cy="1976810"/>
          </a:xfrm>
          <a:prstGeom prst="rect">
            <a:avLst/>
          </a:prstGeom>
          <a:ln>
            <a:noFill/>
          </a:ln>
          <a:extLst>
            <a:ext uri="{53640926-AAD7-44D8-BBD7-CCE9431645EC}">
              <a14:shadowObscured xmlns:a14="http://schemas.microsoft.com/office/drawing/2010/main"/>
            </a:ext>
          </a:extLst>
        </p:spPr>
      </p:pic>
      <p:pic>
        <p:nvPicPr>
          <p:cNvPr id="9" name="Billede 8"/>
          <p:cNvPicPr/>
          <p:nvPr/>
        </p:nvPicPr>
        <p:blipFill rotWithShape="1">
          <a:blip r:embed="rId3"/>
          <a:srcRect l="22456" t="31914" r="7645" b="41642"/>
          <a:stretch/>
        </p:blipFill>
        <p:spPr bwMode="auto">
          <a:xfrm>
            <a:off x="1169835" y="3933056"/>
            <a:ext cx="9993170" cy="2304256"/>
          </a:xfrm>
          <a:prstGeom prst="rect">
            <a:avLst/>
          </a:prstGeom>
          <a:ln>
            <a:noFill/>
          </a:ln>
          <a:extLst>
            <a:ext uri="{53640926-AAD7-44D8-BBD7-CCE9431645EC}">
              <a14:shadowObscured xmlns:a14="http://schemas.microsoft.com/office/drawing/2010/main"/>
            </a:ext>
          </a:extLst>
        </p:spPr>
      </p:pic>
      <p:pic>
        <p:nvPicPr>
          <p:cNvPr id="10" name="Billede 9"/>
          <p:cNvPicPr/>
          <p:nvPr/>
        </p:nvPicPr>
        <p:blipFill rotWithShape="1">
          <a:blip r:embed="rId4"/>
          <a:srcRect l="19942" t="30444" r="56293" b="42659"/>
          <a:stretch/>
        </p:blipFill>
        <p:spPr bwMode="auto">
          <a:xfrm>
            <a:off x="9910836" y="274638"/>
            <a:ext cx="1368152" cy="1020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866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Template – Data binding </a:t>
            </a:r>
            <a:endParaRPr lang="en-GB" sz="4800" dirty="0"/>
          </a:p>
        </p:txBody>
      </p:sp>
      <p:pic>
        <p:nvPicPr>
          <p:cNvPr id="6" name="Billede 5"/>
          <p:cNvPicPr/>
          <p:nvPr/>
        </p:nvPicPr>
        <p:blipFill rotWithShape="1">
          <a:blip r:embed="rId2"/>
          <a:srcRect l="22934" t="39902" r="4110" b="21084"/>
          <a:stretch/>
        </p:blipFill>
        <p:spPr bwMode="auto">
          <a:xfrm>
            <a:off x="981844" y="1916832"/>
            <a:ext cx="10441160" cy="4464496"/>
          </a:xfrm>
          <a:prstGeom prst="rect">
            <a:avLst/>
          </a:prstGeom>
          <a:ln>
            <a:noFill/>
          </a:ln>
          <a:extLst>
            <a:ext uri="{53640926-AAD7-44D8-BBD7-CCE9431645EC}">
              <a14:shadowObscured xmlns:a14="http://schemas.microsoft.com/office/drawing/2010/main"/>
            </a:ext>
          </a:extLst>
        </p:spPr>
      </p:pic>
      <p:pic>
        <p:nvPicPr>
          <p:cNvPr id="7" name="Billede 6"/>
          <p:cNvPicPr/>
          <p:nvPr/>
        </p:nvPicPr>
        <p:blipFill rotWithShape="1">
          <a:blip r:embed="rId3"/>
          <a:srcRect l="19942" t="30444" r="56293" b="42659"/>
          <a:stretch/>
        </p:blipFill>
        <p:spPr bwMode="auto">
          <a:xfrm>
            <a:off x="9910836" y="274638"/>
            <a:ext cx="1368152" cy="1020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20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smtClean="0"/>
              <a:t>Template – Data binding </a:t>
            </a:r>
            <a:endParaRPr lang="en-GB" sz="4800" dirty="0"/>
          </a:p>
        </p:txBody>
      </p:sp>
      <p:pic>
        <p:nvPicPr>
          <p:cNvPr id="7" name="Billede 6"/>
          <p:cNvPicPr/>
          <p:nvPr/>
        </p:nvPicPr>
        <p:blipFill rotWithShape="1">
          <a:blip r:embed="rId2"/>
          <a:srcRect l="19942" t="30444" r="56293" b="42659"/>
          <a:stretch/>
        </p:blipFill>
        <p:spPr bwMode="auto">
          <a:xfrm>
            <a:off x="9910836" y="274638"/>
            <a:ext cx="1368152" cy="1020762"/>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6434271" y="2852936"/>
            <a:ext cx="5040560" cy="1089529"/>
          </a:xfrm>
          <a:prstGeom prst="rect">
            <a:avLst/>
          </a:prstGeom>
          <a:noFill/>
        </p:spPr>
        <p:txBody>
          <a:bodyPr wrap="square" rtlCol="0">
            <a:spAutoFit/>
          </a:bodyPr>
          <a:lstStyle/>
          <a:p>
            <a:pPr>
              <a:lnSpc>
                <a:spcPct val="90000"/>
              </a:lnSpc>
            </a:pPr>
            <a:r>
              <a:rPr lang="en-GB" sz="2400" dirty="0"/>
              <a:t>Data binding plays an important role in communication between a template and its component.</a:t>
            </a:r>
          </a:p>
        </p:txBody>
      </p:sp>
      <p:pic>
        <p:nvPicPr>
          <p:cNvPr id="8" name="Billede 7"/>
          <p:cNvPicPr/>
          <p:nvPr/>
        </p:nvPicPr>
        <p:blipFill rotWithShape="1">
          <a:blip r:embed="rId2"/>
          <a:srcRect l="19941" t="31037" r="56461" b="22559"/>
          <a:stretch/>
        </p:blipFill>
        <p:spPr bwMode="auto">
          <a:xfrm>
            <a:off x="1845940" y="2060848"/>
            <a:ext cx="4060651" cy="4114761"/>
          </a:xfrm>
          <a:prstGeom prst="rect">
            <a:avLst/>
          </a:prstGeom>
          <a:ln>
            <a:noFill/>
          </a:ln>
          <a:extLst>
            <a:ext uri="{53640926-AAD7-44D8-BBD7-CCE9431645EC}">
              <a14:shadowObscured xmlns:a14="http://schemas.microsoft.com/office/drawing/2010/main"/>
            </a:ext>
          </a:extLst>
        </p:spPr>
      </p:pic>
      <p:sp>
        <p:nvSpPr>
          <p:cNvPr id="4" name="Tekstfelt 3"/>
          <p:cNvSpPr txBox="1"/>
          <p:nvPr/>
        </p:nvSpPr>
        <p:spPr>
          <a:xfrm>
            <a:off x="6434271" y="4725144"/>
            <a:ext cx="5112568" cy="1089529"/>
          </a:xfrm>
          <a:prstGeom prst="rect">
            <a:avLst/>
          </a:prstGeom>
          <a:noFill/>
        </p:spPr>
        <p:txBody>
          <a:bodyPr wrap="square" rtlCol="0">
            <a:spAutoFit/>
          </a:bodyPr>
          <a:lstStyle/>
          <a:p>
            <a:pPr>
              <a:lnSpc>
                <a:spcPct val="90000"/>
              </a:lnSpc>
            </a:pPr>
            <a:r>
              <a:rPr lang="en-GB" sz="2400" dirty="0" smtClean="0"/>
              <a:t>But data </a:t>
            </a:r>
            <a:r>
              <a:rPr lang="en-GB" sz="2400" dirty="0"/>
              <a:t>binding is also important for communication between parent and child components.</a:t>
            </a:r>
          </a:p>
        </p:txBody>
      </p:sp>
    </p:spTree>
    <p:extLst>
      <p:ext uri="{BB962C8B-B14F-4D97-AF65-F5344CB8AC3E}">
        <p14:creationId xmlns:p14="http://schemas.microsoft.com/office/powerpoint/2010/main" val="285165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Directives  </a:t>
            </a:r>
            <a:endParaRPr lang="en-GB" sz="4800" dirty="0"/>
          </a:p>
        </p:txBody>
      </p:sp>
      <p:sp>
        <p:nvSpPr>
          <p:cNvPr id="3" name="Tekstfelt 2"/>
          <p:cNvSpPr txBox="1"/>
          <p:nvPr/>
        </p:nvSpPr>
        <p:spPr>
          <a:xfrm>
            <a:off x="1269876" y="1957248"/>
            <a:ext cx="9952417" cy="1255728"/>
          </a:xfrm>
          <a:prstGeom prst="rect">
            <a:avLst/>
          </a:prstGeom>
          <a:noFill/>
        </p:spPr>
        <p:txBody>
          <a:bodyPr wrap="square" rtlCol="0">
            <a:spAutoFit/>
          </a:bodyPr>
          <a:lstStyle/>
          <a:p>
            <a:pPr>
              <a:lnSpc>
                <a:spcPct val="90000"/>
              </a:lnSpc>
            </a:pPr>
            <a:r>
              <a:rPr lang="en-GB" sz="2800" dirty="0"/>
              <a:t>Angular templates are </a:t>
            </a:r>
            <a:r>
              <a:rPr lang="en-GB" sz="2800" i="1" dirty="0"/>
              <a:t>dynamic</a:t>
            </a:r>
            <a:r>
              <a:rPr lang="en-GB" sz="2800" dirty="0"/>
              <a:t>. When Angular renders them, it transforms the DOM according to the instructions given by </a:t>
            </a:r>
            <a:r>
              <a:rPr lang="en-GB" sz="2800" b="1" dirty="0"/>
              <a:t>directives</a:t>
            </a:r>
            <a:r>
              <a:rPr lang="en-GB" sz="2800" dirty="0"/>
              <a:t>.</a:t>
            </a:r>
          </a:p>
        </p:txBody>
      </p:sp>
      <p:pic>
        <p:nvPicPr>
          <p:cNvPr id="9" name="Billede 8"/>
          <p:cNvPicPr/>
          <p:nvPr/>
        </p:nvPicPr>
        <p:blipFill rotWithShape="1">
          <a:blip r:embed="rId2"/>
          <a:srcRect l="20774" t="26601" r="67427" b="52118"/>
          <a:stretch/>
        </p:blipFill>
        <p:spPr bwMode="auto">
          <a:xfrm>
            <a:off x="10152697" y="476672"/>
            <a:ext cx="766251" cy="770495"/>
          </a:xfrm>
          <a:prstGeom prst="rect">
            <a:avLst/>
          </a:prstGeom>
          <a:ln>
            <a:noFill/>
          </a:ln>
          <a:extLst>
            <a:ext uri="{53640926-AAD7-44D8-BBD7-CCE9431645EC}">
              <a14:shadowObscured xmlns:a14="http://schemas.microsoft.com/office/drawing/2010/main"/>
            </a:ext>
          </a:extLst>
        </p:spPr>
      </p:pic>
      <p:sp>
        <p:nvSpPr>
          <p:cNvPr id="14" name="Tekstfelt 13"/>
          <p:cNvSpPr txBox="1"/>
          <p:nvPr/>
        </p:nvSpPr>
        <p:spPr>
          <a:xfrm>
            <a:off x="1269876" y="3550407"/>
            <a:ext cx="8964486" cy="1643527"/>
          </a:xfrm>
          <a:prstGeom prst="rect">
            <a:avLst/>
          </a:prstGeom>
          <a:noFill/>
        </p:spPr>
        <p:txBody>
          <a:bodyPr wrap="square" rtlCol="0">
            <a:spAutoFit/>
          </a:bodyPr>
          <a:lstStyle/>
          <a:p>
            <a:pPr>
              <a:lnSpc>
                <a:spcPct val="90000"/>
              </a:lnSpc>
            </a:pPr>
            <a:r>
              <a:rPr lang="en-GB" sz="2800" dirty="0"/>
              <a:t>A directive is a class with </a:t>
            </a:r>
            <a:r>
              <a:rPr lang="en-GB" sz="2800" dirty="0" smtClean="0"/>
              <a:t>a  @Directive </a:t>
            </a:r>
            <a:r>
              <a:rPr lang="en-GB" sz="2800" dirty="0"/>
              <a:t>decorator. A component is a </a:t>
            </a:r>
            <a:r>
              <a:rPr lang="en-GB" sz="2800" i="1" dirty="0"/>
              <a:t>directive-with-a-template</a:t>
            </a:r>
            <a:r>
              <a:rPr lang="en-GB" sz="2800" dirty="0"/>
              <a:t>; </a:t>
            </a:r>
            <a:r>
              <a:rPr lang="en-GB" sz="2800" dirty="0" smtClean="0"/>
              <a:t>a @Component decorator </a:t>
            </a:r>
            <a:r>
              <a:rPr lang="en-GB" sz="2800" dirty="0"/>
              <a:t>is actually </a:t>
            </a:r>
            <a:r>
              <a:rPr lang="en-GB" sz="2800" dirty="0" smtClean="0"/>
              <a:t>a @Directive </a:t>
            </a:r>
            <a:r>
              <a:rPr lang="en-GB" sz="2800" dirty="0"/>
              <a:t>decorator extended with template-oriented features.</a:t>
            </a:r>
          </a:p>
        </p:txBody>
      </p:sp>
      <p:sp>
        <p:nvSpPr>
          <p:cNvPr id="16" name="Tekstfelt 15"/>
          <p:cNvSpPr txBox="1"/>
          <p:nvPr/>
        </p:nvSpPr>
        <p:spPr>
          <a:xfrm>
            <a:off x="1269876" y="5519317"/>
            <a:ext cx="10260630" cy="480131"/>
          </a:xfrm>
          <a:prstGeom prst="rect">
            <a:avLst/>
          </a:prstGeom>
          <a:noFill/>
        </p:spPr>
        <p:txBody>
          <a:bodyPr wrap="square" rtlCol="0">
            <a:spAutoFit/>
          </a:bodyPr>
          <a:lstStyle/>
          <a:p>
            <a:pPr>
              <a:lnSpc>
                <a:spcPct val="90000"/>
              </a:lnSpc>
            </a:pPr>
            <a:r>
              <a:rPr lang="en-GB" sz="2800" dirty="0"/>
              <a:t>Two </a:t>
            </a:r>
            <a:r>
              <a:rPr lang="en-GB" sz="2800" i="1" dirty="0"/>
              <a:t>other</a:t>
            </a:r>
            <a:r>
              <a:rPr lang="en-GB" sz="2800" dirty="0"/>
              <a:t> kinds of </a:t>
            </a:r>
            <a:r>
              <a:rPr lang="en-GB" sz="2800" dirty="0" smtClean="0"/>
              <a:t>directives exist</a:t>
            </a:r>
            <a:r>
              <a:rPr lang="en-GB" sz="2800" dirty="0"/>
              <a:t>: </a:t>
            </a:r>
            <a:r>
              <a:rPr lang="en-GB" sz="2800" i="1" dirty="0" smtClean="0"/>
              <a:t>structural</a:t>
            </a:r>
            <a:r>
              <a:rPr lang="en-GB" sz="2800" dirty="0"/>
              <a:t> and </a:t>
            </a:r>
            <a:r>
              <a:rPr lang="en-GB" sz="2800" i="1" dirty="0"/>
              <a:t>attribute</a:t>
            </a:r>
            <a:r>
              <a:rPr lang="en-GB" sz="2800" dirty="0"/>
              <a:t> directives.</a:t>
            </a:r>
          </a:p>
        </p:txBody>
      </p:sp>
    </p:spTree>
    <p:extLst>
      <p:ext uri="{BB962C8B-B14F-4D97-AF65-F5344CB8AC3E}">
        <p14:creationId xmlns:p14="http://schemas.microsoft.com/office/powerpoint/2010/main" val="380353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Directives - </a:t>
            </a:r>
            <a:r>
              <a:rPr lang="da-DK" sz="3600" dirty="0" err="1" smtClean="0"/>
              <a:t>Structural</a:t>
            </a:r>
            <a:r>
              <a:rPr lang="da-DK" sz="4800" dirty="0" smtClean="0"/>
              <a:t> </a:t>
            </a:r>
            <a:endParaRPr lang="en-GB" sz="4800" dirty="0"/>
          </a:p>
        </p:txBody>
      </p:sp>
      <p:pic>
        <p:nvPicPr>
          <p:cNvPr id="9" name="Billede 8"/>
          <p:cNvPicPr/>
          <p:nvPr/>
        </p:nvPicPr>
        <p:blipFill rotWithShape="1">
          <a:blip r:embed="rId2"/>
          <a:srcRect l="20774" t="26601" r="67427" b="52118"/>
          <a:stretch/>
        </p:blipFill>
        <p:spPr bwMode="auto">
          <a:xfrm>
            <a:off x="10152697" y="476672"/>
            <a:ext cx="766251" cy="770495"/>
          </a:xfrm>
          <a:prstGeom prst="rect">
            <a:avLst/>
          </a:prstGeom>
          <a:ln>
            <a:noFill/>
          </a:ln>
          <a:extLst>
            <a:ext uri="{53640926-AAD7-44D8-BBD7-CCE9431645EC}">
              <a14:shadowObscured xmlns:a14="http://schemas.microsoft.com/office/drawing/2010/main"/>
            </a:ext>
          </a:extLst>
        </p:spPr>
      </p:pic>
      <p:pic>
        <p:nvPicPr>
          <p:cNvPr id="7" name="Billede 6"/>
          <p:cNvPicPr/>
          <p:nvPr/>
        </p:nvPicPr>
        <p:blipFill rotWithShape="1">
          <a:blip r:embed="rId3"/>
          <a:srcRect l="19444" t="51428" r="3445" b="15468"/>
          <a:stretch/>
        </p:blipFill>
        <p:spPr bwMode="auto">
          <a:xfrm>
            <a:off x="1629916" y="3140968"/>
            <a:ext cx="9505056" cy="2837656"/>
          </a:xfrm>
          <a:prstGeom prst="rect">
            <a:avLst/>
          </a:prstGeom>
          <a:ln>
            <a:noFill/>
          </a:ln>
          <a:extLst>
            <a:ext uri="{53640926-AAD7-44D8-BBD7-CCE9431645EC}">
              <a14:shadowObscured xmlns:a14="http://schemas.microsoft.com/office/drawing/2010/main"/>
            </a:ext>
          </a:extLst>
        </p:spPr>
      </p:pic>
      <p:sp>
        <p:nvSpPr>
          <p:cNvPr id="4" name="Tekstfelt 3"/>
          <p:cNvSpPr txBox="1"/>
          <p:nvPr/>
        </p:nvSpPr>
        <p:spPr>
          <a:xfrm>
            <a:off x="1289937" y="1893471"/>
            <a:ext cx="10061059" cy="757130"/>
          </a:xfrm>
          <a:prstGeom prst="rect">
            <a:avLst/>
          </a:prstGeom>
          <a:noFill/>
        </p:spPr>
        <p:txBody>
          <a:bodyPr wrap="square" rtlCol="0">
            <a:spAutoFit/>
          </a:bodyPr>
          <a:lstStyle/>
          <a:p>
            <a:pPr>
              <a:lnSpc>
                <a:spcPct val="90000"/>
              </a:lnSpc>
            </a:pPr>
            <a:r>
              <a:rPr lang="en-GB" sz="2400" b="1" dirty="0"/>
              <a:t>Structural</a:t>
            </a:r>
            <a:r>
              <a:rPr lang="en-GB" sz="2400" dirty="0"/>
              <a:t> directives alter layout by adding, removing, and replacing elements in DOM.</a:t>
            </a:r>
          </a:p>
        </p:txBody>
      </p:sp>
    </p:spTree>
    <p:extLst>
      <p:ext uri="{BB962C8B-B14F-4D97-AF65-F5344CB8AC3E}">
        <p14:creationId xmlns:p14="http://schemas.microsoft.com/office/powerpoint/2010/main" val="182781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What</a:t>
            </a:r>
            <a:r>
              <a:rPr lang="da-DK" sz="4800" dirty="0" smtClean="0"/>
              <a:t> is </a:t>
            </a:r>
            <a:r>
              <a:rPr lang="da-DK" sz="4800" dirty="0" err="1" smtClean="0"/>
              <a:t>Angular</a:t>
            </a:r>
            <a:r>
              <a:rPr lang="da-DK" sz="4800" dirty="0" smtClean="0"/>
              <a:t> ?</a:t>
            </a:r>
            <a:endParaRPr lang="en-GB" sz="4800" dirty="0"/>
          </a:p>
        </p:txBody>
      </p:sp>
      <p:sp>
        <p:nvSpPr>
          <p:cNvPr id="3" name="Tekstfelt 2"/>
          <p:cNvSpPr txBox="1"/>
          <p:nvPr/>
        </p:nvSpPr>
        <p:spPr>
          <a:xfrm>
            <a:off x="1522414" y="2060848"/>
            <a:ext cx="9396534" cy="3416320"/>
          </a:xfrm>
          <a:prstGeom prst="rect">
            <a:avLst/>
          </a:prstGeom>
          <a:noFill/>
        </p:spPr>
        <p:txBody>
          <a:bodyPr wrap="square" rtlCol="0">
            <a:spAutoFit/>
          </a:bodyPr>
          <a:lstStyle/>
          <a:p>
            <a:pPr>
              <a:lnSpc>
                <a:spcPct val="90000"/>
              </a:lnSpc>
            </a:pPr>
            <a:r>
              <a:rPr lang="da-DK" sz="4000" dirty="0" err="1" smtClean="0"/>
              <a:t>Angular</a:t>
            </a:r>
            <a:r>
              <a:rPr lang="da-DK" sz="4000" dirty="0" smtClean="0"/>
              <a:t> is a platform </a:t>
            </a:r>
            <a:r>
              <a:rPr lang="da-DK" sz="4000" dirty="0" err="1" smtClean="0"/>
              <a:t>that</a:t>
            </a:r>
            <a:r>
              <a:rPr lang="da-DK" sz="4000" dirty="0" smtClean="0"/>
              <a:t> </a:t>
            </a:r>
            <a:r>
              <a:rPr lang="da-DK" sz="4000" dirty="0" err="1" smtClean="0"/>
              <a:t>helps</a:t>
            </a:r>
            <a:r>
              <a:rPr lang="da-DK" sz="4000" dirty="0" smtClean="0"/>
              <a:t> </a:t>
            </a:r>
            <a:r>
              <a:rPr lang="da-DK" sz="4000" dirty="0" err="1" smtClean="0"/>
              <a:t>you</a:t>
            </a:r>
            <a:r>
              <a:rPr lang="da-DK" sz="4000" dirty="0" smtClean="0"/>
              <a:t> </a:t>
            </a:r>
            <a:r>
              <a:rPr lang="da-DK" sz="4000" dirty="0" err="1" smtClean="0"/>
              <a:t>create</a:t>
            </a:r>
            <a:r>
              <a:rPr lang="da-DK" sz="4000" dirty="0" smtClean="0"/>
              <a:t> </a:t>
            </a:r>
            <a:r>
              <a:rPr lang="da-DK" sz="4000" dirty="0" err="1" smtClean="0"/>
              <a:t>advanced</a:t>
            </a:r>
            <a:r>
              <a:rPr lang="da-DK" sz="4000" dirty="0" smtClean="0"/>
              <a:t> web </a:t>
            </a:r>
            <a:r>
              <a:rPr lang="da-DK" sz="4000" dirty="0" err="1" smtClean="0"/>
              <a:t>applications</a:t>
            </a:r>
            <a:r>
              <a:rPr lang="da-DK" sz="4000" dirty="0" smtClean="0"/>
              <a:t> in HTML </a:t>
            </a:r>
            <a:r>
              <a:rPr lang="da-DK" sz="4000" dirty="0" err="1" smtClean="0"/>
              <a:t>using</a:t>
            </a:r>
            <a:r>
              <a:rPr lang="da-DK" sz="4000" dirty="0" smtClean="0"/>
              <a:t> Typescript (Dart or ES5).</a:t>
            </a:r>
          </a:p>
          <a:p>
            <a:pPr>
              <a:lnSpc>
                <a:spcPct val="90000"/>
              </a:lnSpc>
            </a:pPr>
            <a:endParaRPr lang="da-DK" sz="4000" dirty="0"/>
          </a:p>
          <a:p>
            <a:pPr>
              <a:lnSpc>
                <a:spcPct val="90000"/>
              </a:lnSpc>
            </a:pPr>
            <a:r>
              <a:rPr lang="da-DK" sz="4000" dirty="0" smtClean="0"/>
              <a:t>It </a:t>
            </a:r>
            <a:r>
              <a:rPr lang="da-DK" sz="4000" dirty="0" err="1" smtClean="0"/>
              <a:t>helps</a:t>
            </a:r>
            <a:r>
              <a:rPr lang="da-DK" sz="4000" dirty="0" smtClean="0"/>
              <a:t> </a:t>
            </a:r>
            <a:r>
              <a:rPr lang="da-DK" sz="4000" dirty="0" err="1" smtClean="0"/>
              <a:t>you</a:t>
            </a:r>
            <a:r>
              <a:rPr lang="da-DK" sz="4000" dirty="0" smtClean="0"/>
              <a:t> to </a:t>
            </a:r>
            <a:r>
              <a:rPr lang="da-DK" sz="4000" dirty="0" err="1" smtClean="0"/>
              <a:t>structure</a:t>
            </a:r>
            <a:r>
              <a:rPr lang="da-DK" sz="4000" dirty="0" smtClean="0"/>
              <a:t> </a:t>
            </a:r>
            <a:r>
              <a:rPr lang="da-DK" sz="4000" dirty="0" err="1" smtClean="0"/>
              <a:t>your</a:t>
            </a:r>
            <a:r>
              <a:rPr lang="da-DK" sz="4000" dirty="0" smtClean="0"/>
              <a:t> </a:t>
            </a:r>
            <a:r>
              <a:rPr lang="da-DK" sz="4000" dirty="0" err="1" smtClean="0"/>
              <a:t>code</a:t>
            </a:r>
            <a:r>
              <a:rPr lang="da-DK" sz="4000" dirty="0" smtClean="0"/>
              <a:t>, separate </a:t>
            </a:r>
            <a:r>
              <a:rPr lang="da-DK" sz="4000" dirty="0" err="1" smtClean="0"/>
              <a:t>your</a:t>
            </a:r>
            <a:r>
              <a:rPr lang="da-DK" sz="4000" dirty="0" smtClean="0"/>
              <a:t> </a:t>
            </a:r>
            <a:r>
              <a:rPr lang="da-DK" sz="4000" dirty="0" err="1" smtClean="0"/>
              <a:t>concerns</a:t>
            </a:r>
            <a:r>
              <a:rPr lang="da-DK" sz="4000" dirty="0" smtClean="0"/>
              <a:t> and </a:t>
            </a:r>
            <a:r>
              <a:rPr lang="da-DK" sz="4000" dirty="0" err="1" smtClean="0"/>
              <a:t>remove</a:t>
            </a:r>
            <a:r>
              <a:rPr lang="da-DK" sz="4000" dirty="0" smtClean="0"/>
              <a:t> trivial </a:t>
            </a:r>
            <a:r>
              <a:rPr lang="da-DK" sz="4000" dirty="0" err="1" smtClean="0"/>
              <a:t>code</a:t>
            </a:r>
            <a:r>
              <a:rPr lang="da-DK" sz="4000" dirty="0" smtClean="0"/>
              <a:t>.</a:t>
            </a:r>
            <a:endParaRPr lang="en-GB" sz="4000" dirty="0"/>
          </a:p>
        </p:txBody>
      </p:sp>
      <p:pic>
        <p:nvPicPr>
          <p:cNvPr id="4" name="Picture 2" descr="Relateret bill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708" y="364845"/>
            <a:ext cx="1152128" cy="93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7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Directives - </a:t>
            </a:r>
            <a:r>
              <a:rPr lang="da-DK" sz="3600" dirty="0" err="1" smtClean="0"/>
              <a:t>Attribute</a:t>
            </a:r>
            <a:r>
              <a:rPr lang="da-DK" sz="4800" dirty="0" smtClean="0"/>
              <a:t> </a:t>
            </a:r>
            <a:endParaRPr lang="en-GB" sz="4800" dirty="0"/>
          </a:p>
        </p:txBody>
      </p:sp>
      <p:pic>
        <p:nvPicPr>
          <p:cNvPr id="9" name="Billede 8"/>
          <p:cNvPicPr/>
          <p:nvPr/>
        </p:nvPicPr>
        <p:blipFill rotWithShape="1">
          <a:blip r:embed="rId2"/>
          <a:srcRect l="20774" t="26601" r="67427" b="52118"/>
          <a:stretch/>
        </p:blipFill>
        <p:spPr bwMode="auto">
          <a:xfrm>
            <a:off x="10152697" y="476672"/>
            <a:ext cx="766251" cy="770495"/>
          </a:xfrm>
          <a:prstGeom prst="rect">
            <a:avLst/>
          </a:prstGeom>
          <a:ln>
            <a:noFill/>
          </a:ln>
          <a:extLst>
            <a:ext uri="{53640926-AAD7-44D8-BBD7-CCE9431645EC}">
              <a14:shadowObscured xmlns:a14="http://schemas.microsoft.com/office/drawing/2010/main"/>
            </a:ext>
          </a:extLst>
        </p:spPr>
      </p:pic>
      <p:sp>
        <p:nvSpPr>
          <p:cNvPr id="4" name="Tekstfelt 3"/>
          <p:cNvSpPr txBox="1"/>
          <p:nvPr/>
        </p:nvSpPr>
        <p:spPr>
          <a:xfrm>
            <a:off x="1287442" y="1844824"/>
            <a:ext cx="10061059" cy="757130"/>
          </a:xfrm>
          <a:prstGeom prst="rect">
            <a:avLst/>
          </a:prstGeom>
          <a:noFill/>
        </p:spPr>
        <p:txBody>
          <a:bodyPr wrap="square" rtlCol="0">
            <a:spAutoFit/>
          </a:bodyPr>
          <a:lstStyle/>
          <a:p>
            <a:pPr>
              <a:lnSpc>
                <a:spcPct val="90000"/>
              </a:lnSpc>
            </a:pPr>
            <a:r>
              <a:rPr lang="en-GB" sz="2400" b="1" dirty="0"/>
              <a:t>Attribute</a:t>
            </a:r>
            <a:r>
              <a:rPr lang="en-GB" sz="2400" dirty="0"/>
              <a:t> directives alter the appearance or </a:t>
            </a:r>
            <a:r>
              <a:rPr lang="en-GB" sz="2400" dirty="0" err="1"/>
              <a:t>behavior</a:t>
            </a:r>
            <a:r>
              <a:rPr lang="en-GB" sz="2400" dirty="0"/>
              <a:t> of an existing element. In templates they look like regular HTML attributes, hence the name.</a:t>
            </a:r>
          </a:p>
        </p:txBody>
      </p:sp>
      <p:pic>
        <p:nvPicPr>
          <p:cNvPr id="6" name="Billede 5"/>
          <p:cNvPicPr/>
          <p:nvPr/>
        </p:nvPicPr>
        <p:blipFill rotWithShape="1">
          <a:blip r:embed="rId3"/>
          <a:srcRect l="19444" t="43153" r="2116" b="20493"/>
          <a:stretch/>
        </p:blipFill>
        <p:spPr bwMode="auto">
          <a:xfrm>
            <a:off x="1287442" y="2780928"/>
            <a:ext cx="10061059" cy="3024336"/>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5734372" y="5996936"/>
            <a:ext cx="6912768" cy="369332"/>
          </a:xfrm>
          <a:prstGeom prst="rect">
            <a:avLst/>
          </a:prstGeom>
          <a:noFill/>
        </p:spPr>
        <p:txBody>
          <a:bodyPr wrap="square" rtlCol="0">
            <a:spAutoFit/>
          </a:bodyPr>
          <a:lstStyle/>
          <a:p>
            <a:pPr>
              <a:lnSpc>
                <a:spcPct val="90000"/>
              </a:lnSpc>
            </a:pPr>
            <a:r>
              <a:rPr lang="da-DK" sz="2000" dirty="0" smtClean="0"/>
              <a:t>Live </a:t>
            </a:r>
            <a:r>
              <a:rPr lang="da-DK" sz="2000" dirty="0" err="1" smtClean="0"/>
              <a:t>example</a:t>
            </a:r>
            <a:r>
              <a:rPr lang="da-DK" sz="2000" dirty="0" smtClean="0"/>
              <a:t>: </a:t>
            </a:r>
            <a:r>
              <a:rPr lang="da-DK" sz="2000" dirty="0" smtClean="0">
                <a:hlinkClick r:id="rId4"/>
              </a:rPr>
              <a:t>Tour of </a:t>
            </a:r>
            <a:r>
              <a:rPr lang="da-DK" sz="2000" dirty="0" err="1" smtClean="0">
                <a:hlinkClick r:id="rId4"/>
              </a:rPr>
              <a:t>Heroes</a:t>
            </a:r>
            <a:r>
              <a:rPr lang="da-DK" sz="2000" dirty="0" smtClean="0">
                <a:hlinkClick r:id="rId4"/>
              </a:rPr>
              <a:t> – Multiple components</a:t>
            </a:r>
            <a:endParaRPr lang="en-GB" sz="2000" dirty="0"/>
          </a:p>
        </p:txBody>
      </p:sp>
    </p:spTree>
    <p:extLst>
      <p:ext uri="{BB962C8B-B14F-4D97-AF65-F5344CB8AC3E}">
        <p14:creationId xmlns:p14="http://schemas.microsoft.com/office/powerpoint/2010/main" val="66682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Services </a:t>
            </a:r>
            <a:endParaRPr lang="en-GB" sz="4800" dirty="0"/>
          </a:p>
        </p:txBody>
      </p:sp>
      <p:sp>
        <p:nvSpPr>
          <p:cNvPr id="4" name="Tekstfelt 3"/>
          <p:cNvSpPr txBox="1"/>
          <p:nvPr/>
        </p:nvSpPr>
        <p:spPr>
          <a:xfrm>
            <a:off x="1289937" y="1893471"/>
            <a:ext cx="10061059" cy="4524315"/>
          </a:xfrm>
          <a:prstGeom prst="rect">
            <a:avLst/>
          </a:prstGeom>
          <a:noFill/>
        </p:spPr>
        <p:txBody>
          <a:bodyPr wrap="square" rtlCol="0">
            <a:spAutoFit/>
          </a:bodyPr>
          <a:lstStyle/>
          <a:p>
            <a:pPr marL="457200" indent="-457200">
              <a:buFont typeface="Arial" panose="020B0604020202020204" pitchFamily="34" charset="0"/>
              <a:buChar char="•"/>
            </a:pPr>
            <a:r>
              <a:rPr lang="en-GB" sz="3200" i="1" dirty="0"/>
              <a:t>Service</a:t>
            </a:r>
            <a:r>
              <a:rPr lang="en-GB" sz="3200" dirty="0"/>
              <a:t> is a broad category encompassing any value, function, or feature that your application </a:t>
            </a:r>
            <a:r>
              <a:rPr lang="en-GB" sz="3200" dirty="0" smtClean="0"/>
              <a:t>needs.</a:t>
            </a:r>
            <a:br>
              <a:rPr lang="en-GB" sz="3200" dirty="0" smtClean="0"/>
            </a:br>
            <a:endParaRPr lang="en-GB" sz="3200" dirty="0" smtClean="0"/>
          </a:p>
          <a:p>
            <a:pPr marL="457200" indent="-457200">
              <a:buFont typeface="Arial" panose="020B0604020202020204" pitchFamily="34" charset="0"/>
              <a:buChar char="•"/>
            </a:pPr>
            <a:r>
              <a:rPr lang="en-GB" sz="3200" dirty="0" smtClean="0"/>
              <a:t>Almost </a:t>
            </a:r>
            <a:r>
              <a:rPr lang="en-GB" sz="3200" dirty="0"/>
              <a:t>anything can be a service</a:t>
            </a:r>
            <a:r>
              <a:rPr lang="en-GB" sz="3200" dirty="0" smtClean="0"/>
              <a:t>.  </a:t>
            </a:r>
            <a:r>
              <a:rPr lang="en-GB" sz="3200" dirty="0"/>
              <a:t>A service is typically a </a:t>
            </a:r>
            <a:r>
              <a:rPr lang="en-GB" sz="3200" dirty="0" err="1" smtClean="0"/>
              <a:t>TypeScript</a:t>
            </a:r>
            <a:r>
              <a:rPr lang="en-GB" sz="3200" dirty="0" smtClean="0"/>
              <a:t> class </a:t>
            </a:r>
            <a:r>
              <a:rPr lang="en-GB" sz="3200" dirty="0"/>
              <a:t>with a narrow, well-defined </a:t>
            </a:r>
            <a:r>
              <a:rPr lang="en-GB" sz="3200" dirty="0" smtClean="0"/>
              <a:t>purpose, but can just as well be a function or value</a:t>
            </a:r>
          </a:p>
          <a:p>
            <a:pPr marL="457200" indent="-457200">
              <a:buFont typeface="Arial" panose="020B0604020202020204" pitchFamily="34" charset="0"/>
              <a:buChar char="•"/>
            </a:pPr>
            <a:endParaRPr lang="da-DK" sz="3200" dirty="0"/>
          </a:p>
          <a:p>
            <a:pPr marL="457200" indent="-457200">
              <a:buFont typeface="Arial" panose="020B0604020202020204" pitchFamily="34" charset="0"/>
              <a:buChar char="•"/>
            </a:pPr>
            <a:r>
              <a:rPr lang="da-DK" sz="3200" dirty="0" smtClean="0"/>
              <a:t>Services </a:t>
            </a:r>
            <a:r>
              <a:rPr lang="da-DK" sz="3200" dirty="0" err="1" smtClean="0"/>
              <a:t>should</a:t>
            </a:r>
            <a:r>
              <a:rPr lang="da-DK" sz="3200" dirty="0" smtClean="0"/>
              <a:t> </a:t>
            </a:r>
            <a:r>
              <a:rPr lang="da-DK" sz="3200" dirty="0" err="1" smtClean="0"/>
              <a:t>contain</a:t>
            </a:r>
            <a:r>
              <a:rPr lang="da-DK" sz="3200" dirty="0" smtClean="0"/>
              <a:t> the business </a:t>
            </a:r>
            <a:r>
              <a:rPr lang="da-DK" sz="3200" dirty="0" err="1" smtClean="0"/>
              <a:t>logic</a:t>
            </a:r>
            <a:r>
              <a:rPr lang="da-DK" sz="3200" dirty="0" smtClean="0"/>
              <a:t> – not the component.</a:t>
            </a:r>
            <a:endParaRPr lang="en-GB" sz="3200" dirty="0"/>
          </a:p>
        </p:txBody>
      </p:sp>
      <p:pic>
        <p:nvPicPr>
          <p:cNvPr id="7" name="Billede 6"/>
          <p:cNvPicPr/>
          <p:nvPr/>
        </p:nvPicPr>
        <p:blipFill rotWithShape="1">
          <a:blip r:embed="rId2"/>
          <a:srcRect l="20320" t="27914" r="66793" b="52693"/>
          <a:stretch/>
        </p:blipFill>
        <p:spPr bwMode="auto">
          <a:xfrm>
            <a:off x="9262764" y="561605"/>
            <a:ext cx="742950" cy="628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766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Services </a:t>
            </a:r>
            <a:endParaRPr lang="en-GB" sz="4800" dirty="0"/>
          </a:p>
        </p:txBody>
      </p:sp>
      <p:sp>
        <p:nvSpPr>
          <p:cNvPr id="4" name="Tekstfelt 3"/>
          <p:cNvSpPr txBox="1"/>
          <p:nvPr/>
        </p:nvSpPr>
        <p:spPr>
          <a:xfrm>
            <a:off x="1289937" y="1893471"/>
            <a:ext cx="10061059" cy="4524315"/>
          </a:xfrm>
          <a:prstGeom prst="rect">
            <a:avLst/>
          </a:prstGeom>
          <a:noFill/>
        </p:spPr>
        <p:txBody>
          <a:bodyPr wrap="square" rtlCol="0">
            <a:spAutoFit/>
          </a:bodyPr>
          <a:lstStyle/>
          <a:p>
            <a:r>
              <a:rPr lang="en-GB" sz="2400" dirty="0"/>
              <a:t>There is nothing specifically </a:t>
            </a:r>
            <a:r>
              <a:rPr lang="en-GB" sz="2400" i="1" dirty="0"/>
              <a:t>Angular</a:t>
            </a:r>
            <a:r>
              <a:rPr lang="en-GB" sz="2400" dirty="0"/>
              <a:t> about services. Angular has no definition of a service. There is no service base class, and no place to register a service. </a:t>
            </a:r>
            <a:endParaRPr lang="en-GB" sz="2400" dirty="0" smtClean="0"/>
          </a:p>
          <a:p>
            <a:endParaRPr lang="en-GB" sz="2400" dirty="0"/>
          </a:p>
          <a:p>
            <a:r>
              <a:rPr lang="en-GB" sz="2400" dirty="0"/>
              <a:t>Component classes should be lean. They don't fetch data from the server, validate user input, or log directly to the console. They delegate such tasks to services</a:t>
            </a:r>
            <a:r>
              <a:rPr lang="en-GB" sz="2400" dirty="0" smtClean="0"/>
              <a:t>.</a:t>
            </a:r>
            <a:br>
              <a:rPr lang="en-GB" sz="2400" dirty="0" smtClean="0"/>
            </a:br>
            <a:r>
              <a:rPr lang="en-GB" sz="2400" dirty="0" smtClean="0"/>
              <a:t/>
            </a:r>
            <a:br>
              <a:rPr lang="en-GB" sz="2400" dirty="0" smtClean="0"/>
            </a:br>
            <a:r>
              <a:rPr lang="en-GB" sz="2400" dirty="0" smtClean="0"/>
              <a:t>A </a:t>
            </a:r>
            <a:r>
              <a:rPr lang="en-GB" sz="2400" dirty="0"/>
              <a:t>component's job is to enable the user experience and nothing more. It mediates between the view (rendered by the template) and the application logic (which often includes some notion of a </a:t>
            </a:r>
            <a:r>
              <a:rPr lang="en-GB" sz="2400" i="1" dirty="0"/>
              <a:t>model</a:t>
            </a:r>
            <a:r>
              <a:rPr lang="en-GB" sz="2400" dirty="0"/>
              <a:t>). A good component presents properties and methods for data binding. It delegates everything nontrivial to services.</a:t>
            </a:r>
          </a:p>
        </p:txBody>
      </p:sp>
      <p:pic>
        <p:nvPicPr>
          <p:cNvPr id="7" name="Billede 6"/>
          <p:cNvPicPr/>
          <p:nvPr/>
        </p:nvPicPr>
        <p:blipFill rotWithShape="1">
          <a:blip r:embed="rId2"/>
          <a:srcRect l="20320" t="27914" r="66793" b="52693"/>
          <a:stretch/>
        </p:blipFill>
        <p:spPr bwMode="auto">
          <a:xfrm>
            <a:off x="9262764" y="561605"/>
            <a:ext cx="742950" cy="628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545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Services </a:t>
            </a:r>
            <a:endParaRPr lang="en-GB" sz="4800" dirty="0"/>
          </a:p>
        </p:txBody>
      </p:sp>
      <p:sp>
        <p:nvSpPr>
          <p:cNvPr id="4" name="Tekstfelt 3"/>
          <p:cNvSpPr txBox="1"/>
          <p:nvPr/>
        </p:nvSpPr>
        <p:spPr>
          <a:xfrm>
            <a:off x="1557908" y="2060848"/>
            <a:ext cx="10061059" cy="830997"/>
          </a:xfrm>
          <a:prstGeom prst="rect">
            <a:avLst/>
          </a:prstGeom>
          <a:noFill/>
        </p:spPr>
        <p:txBody>
          <a:bodyPr wrap="square" rtlCol="0">
            <a:spAutoFit/>
          </a:bodyPr>
          <a:lstStyle/>
          <a:p>
            <a:r>
              <a:rPr lang="en-GB" sz="2400" dirty="0"/>
              <a:t>Here's an example of a service class that logs to the browser console</a:t>
            </a:r>
            <a:r>
              <a:rPr lang="en-GB" sz="2400" dirty="0" smtClean="0"/>
              <a:t>: </a:t>
            </a:r>
          </a:p>
          <a:p>
            <a:endParaRPr lang="en-GB" sz="2400" dirty="0"/>
          </a:p>
        </p:txBody>
      </p:sp>
      <p:pic>
        <p:nvPicPr>
          <p:cNvPr id="7" name="Billede 6"/>
          <p:cNvPicPr/>
          <p:nvPr/>
        </p:nvPicPr>
        <p:blipFill rotWithShape="1">
          <a:blip r:embed="rId2"/>
          <a:srcRect l="20320" t="27914" r="66793" b="52693"/>
          <a:stretch/>
        </p:blipFill>
        <p:spPr bwMode="auto">
          <a:xfrm>
            <a:off x="9262764" y="561605"/>
            <a:ext cx="742950" cy="628650"/>
          </a:xfrm>
          <a:prstGeom prst="rect">
            <a:avLst/>
          </a:prstGeom>
          <a:ln>
            <a:noFill/>
          </a:ln>
          <a:extLst>
            <a:ext uri="{53640926-AAD7-44D8-BBD7-CCE9431645EC}">
              <a14:shadowObscured xmlns:a14="http://schemas.microsoft.com/office/drawing/2010/main"/>
            </a:ext>
          </a:extLst>
        </p:spPr>
      </p:pic>
      <p:pic>
        <p:nvPicPr>
          <p:cNvPr id="5" name="Billede 4"/>
          <p:cNvPicPr/>
          <p:nvPr/>
        </p:nvPicPr>
        <p:blipFill rotWithShape="1">
          <a:blip r:embed="rId3"/>
          <a:srcRect l="19482" t="40211" r="2608" b="27615"/>
          <a:stretch/>
        </p:blipFill>
        <p:spPr bwMode="auto">
          <a:xfrm>
            <a:off x="1648959" y="2708920"/>
            <a:ext cx="8784976" cy="2871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381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Dependency</a:t>
            </a:r>
            <a:r>
              <a:rPr lang="da-DK" sz="4800" dirty="0" smtClean="0"/>
              <a:t> </a:t>
            </a:r>
            <a:r>
              <a:rPr lang="da-DK" sz="4800" dirty="0" err="1" smtClean="0"/>
              <a:t>Injection</a:t>
            </a:r>
            <a:r>
              <a:rPr lang="da-DK" sz="4800" dirty="0" smtClean="0"/>
              <a:t> </a:t>
            </a:r>
            <a:endParaRPr lang="en-GB" sz="4800" dirty="0"/>
          </a:p>
        </p:txBody>
      </p:sp>
      <p:sp>
        <p:nvSpPr>
          <p:cNvPr id="4" name="Tekstfelt 3"/>
          <p:cNvSpPr txBox="1"/>
          <p:nvPr/>
        </p:nvSpPr>
        <p:spPr>
          <a:xfrm>
            <a:off x="1557908" y="2060848"/>
            <a:ext cx="10061059" cy="2308324"/>
          </a:xfrm>
          <a:prstGeom prst="rect">
            <a:avLst/>
          </a:prstGeom>
          <a:noFill/>
        </p:spPr>
        <p:txBody>
          <a:bodyPr wrap="square" rtlCol="0">
            <a:spAutoFit/>
          </a:bodyPr>
          <a:lstStyle/>
          <a:p>
            <a:r>
              <a:rPr lang="en-GB" sz="2400" i="1" dirty="0"/>
              <a:t>Dependency injection</a:t>
            </a:r>
            <a:r>
              <a:rPr lang="en-GB" sz="2400" dirty="0"/>
              <a:t> is a way to supply a new instance of a class with </a:t>
            </a:r>
            <a:r>
              <a:rPr lang="en-GB" sz="2400" dirty="0" smtClean="0"/>
              <a:t>the </a:t>
            </a:r>
            <a:r>
              <a:rPr lang="en-GB" sz="2400" dirty="0"/>
              <a:t>dependencies it requires. Most dependencies are services. </a:t>
            </a:r>
            <a:endParaRPr lang="en-GB" sz="2400" dirty="0" smtClean="0"/>
          </a:p>
          <a:p>
            <a:endParaRPr lang="en-GB" sz="2400" dirty="0"/>
          </a:p>
          <a:p>
            <a:r>
              <a:rPr lang="en-GB" sz="2400" dirty="0" smtClean="0"/>
              <a:t>Angular </a:t>
            </a:r>
            <a:r>
              <a:rPr lang="en-GB" sz="2400" dirty="0"/>
              <a:t>uses dependency injection to provide new components with the services they need.</a:t>
            </a:r>
          </a:p>
          <a:p>
            <a:endParaRPr lang="en-GB" sz="2400" dirty="0" smtClean="0"/>
          </a:p>
        </p:txBody>
      </p:sp>
      <p:pic>
        <p:nvPicPr>
          <p:cNvPr id="6" name="Billede 5"/>
          <p:cNvPicPr/>
          <p:nvPr/>
        </p:nvPicPr>
        <p:blipFill rotWithShape="1">
          <a:blip r:embed="rId2"/>
          <a:srcRect l="19444" t="28374" r="63937" b="55961"/>
          <a:stretch/>
        </p:blipFill>
        <p:spPr bwMode="auto">
          <a:xfrm>
            <a:off x="9190755" y="532606"/>
            <a:ext cx="1243179" cy="664146"/>
          </a:xfrm>
          <a:prstGeom prst="rect">
            <a:avLst/>
          </a:prstGeom>
          <a:ln>
            <a:noFill/>
          </a:ln>
          <a:extLst>
            <a:ext uri="{53640926-AAD7-44D8-BBD7-CCE9431645EC}">
              <a14:shadowObscured xmlns:a14="http://schemas.microsoft.com/office/drawing/2010/main"/>
            </a:ext>
          </a:extLst>
        </p:spPr>
      </p:pic>
      <p:pic>
        <p:nvPicPr>
          <p:cNvPr id="9" name="Billede 8"/>
          <p:cNvPicPr/>
          <p:nvPr/>
        </p:nvPicPr>
        <p:blipFill rotWithShape="1">
          <a:blip r:embed="rId3"/>
          <a:srcRect l="18945" t="53793" r="47319" b="28177"/>
          <a:stretch/>
        </p:blipFill>
        <p:spPr bwMode="auto">
          <a:xfrm>
            <a:off x="1989956" y="4369172"/>
            <a:ext cx="3960440" cy="1724124"/>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6382444" y="4571548"/>
            <a:ext cx="4508745" cy="1323439"/>
          </a:xfrm>
          <a:prstGeom prst="rect">
            <a:avLst/>
          </a:prstGeom>
          <a:noFill/>
        </p:spPr>
        <p:txBody>
          <a:bodyPr wrap="square" rtlCol="0">
            <a:spAutoFit/>
          </a:bodyPr>
          <a:lstStyle/>
          <a:p>
            <a:r>
              <a:rPr lang="en-GB" sz="2000" dirty="0"/>
              <a:t>Angular can tell which services a component needs by looking at the types of its constructor parameters. </a:t>
            </a:r>
            <a:br>
              <a:rPr lang="en-GB" sz="2000" dirty="0"/>
            </a:br>
            <a:endParaRPr lang="en-GB" sz="2000" dirty="0"/>
          </a:p>
        </p:txBody>
      </p:sp>
    </p:spTree>
    <p:extLst>
      <p:ext uri="{BB962C8B-B14F-4D97-AF65-F5344CB8AC3E}">
        <p14:creationId xmlns:p14="http://schemas.microsoft.com/office/powerpoint/2010/main" val="387796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Dependency</a:t>
            </a:r>
            <a:r>
              <a:rPr lang="da-DK" sz="4800" dirty="0" smtClean="0"/>
              <a:t> </a:t>
            </a:r>
            <a:r>
              <a:rPr lang="da-DK" sz="4800" dirty="0" err="1" smtClean="0"/>
              <a:t>Injection</a:t>
            </a:r>
            <a:r>
              <a:rPr lang="da-DK" sz="4800" dirty="0" smtClean="0"/>
              <a:t> </a:t>
            </a:r>
            <a:endParaRPr lang="en-GB" sz="4800" dirty="0"/>
          </a:p>
        </p:txBody>
      </p:sp>
      <p:sp>
        <p:nvSpPr>
          <p:cNvPr id="4" name="Tekstfelt 3"/>
          <p:cNvSpPr txBox="1"/>
          <p:nvPr/>
        </p:nvSpPr>
        <p:spPr>
          <a:xfrm>
            <a:off x="1289937" y="1924383"/>
            <a:ext cx="10061059" cy="369332"/>
          </a:xfrm>
          <a:prstGeom prst="rect">
            <a:avLst/>
          </a:prstGeom>
          <a:noFill/>
        </p:spPr>
        <p:txBody>
          <a:bodyPr wrap="square" rtlCol="0">
            <a:spAutoFit/>
          </a:bodyPr>
          <a:lstStyle/>
          <a:p>
            <a:r>
              <a:rPr lang="en-GB" dirty="0"/>
              <a:t>When Angular creates a component, it first asks an </a:t>
            </a:r>
            <a:r>
              <a:rPr lang="en-GB" b="1" dirty="0"/>
              <a:t>injector</a:t>
            </a:r>
            <a:r>
              <a:rPr lang="en-GB" dirty="0"/>
              <a:t> for the services that the component requires.</a:t>
            </a:r>
            <a:endParaRPr lang="en-GB" dirty="0" smtClean="0"/>
          </a:p>
        </p:txBody>
      </p:sp>
      <p:pic>
        <p:nvPicPr>
          <p:cNvPr id="6" name="Billede 5"/>
          <p:cNvPicPr/>
          <p:nvPr/>
        </p:nvPicPr>
        <p:blipFill rotWithShape="1">
          <a:blip r:embed="rId2"/>
          <a:srcRect l="19444" t="28374" r="63937" b="55961"/>
          <a:stretch/>
        </p:blipFill>
        <p:spPr bwMode="auto">
          <a:xfrm>
            <a:off x="9190755" y="532606"/>
            <a:ext cx="1243179" cy="664146"/>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1300059" y="2478592"/>
            <a:ext cx="10096900" cy="1200329"/>
          </a:xfrm>
          <a:prstGeom prst="rect">
            <a:avLst/>
          </a:prstGeom>
          <a:noFill/>
        </p:spPr>
        <p:txBody>
          <a:bodyPr wrap="square" rtlCol="0">
            <a:spAutoFit/>
          </a:bodyPr>
          <a:lstStyle/>
          <a:p>
            <a:r>
              <a:rPr lang="en-GB" dirty="0"/>
              <a:t>An injector maintains a container of service instances that it has previously created. If a requested service instance is not in the container, the injector makes one and adds it to the container before returning the service to Angular. When all requested services have been resolved and returned, Angular can call the component's constructor with those services as arguments. This is </a:t>
            </a:r>
            <a:r>
              <a:rPr lang="en-GB" i="1" dirty="0"/>
              <a:t>dependency injection</a:t>
            </a:r>
            <a:r>
              <a:rPr lang="en-GB" dirty="0"/>
              <a:t>.</a:t>
            </a:r>
            <a:endParaRPr lang="en-GB" sz="2000" dirty="0"/>
          </a:p>
        </p:txBody>
      </p:sp>
      <p:pic>
        <p:nvPicPr>
          <p:cNvPr id="7" name="Billede 6"/>
          <p:cNvPicPr/>
          <p:nvPr/>
        </p:nvPicPr>
        <p:blipFill rotWithShape="1">
          <a:blip r:embed="rId3"/>
          <a:srcRect l="20773" t="42561" r="40173" b="27291"/>
          <a:stretch/>
        </p:blipFill>
        <p:spPr bwMode="auto">
          <a:xfrm>
            <a:off x="3646140" y="4077072"/>
            <a:ext cx="4608512" cy="23460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94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Injector</a:t>
            </a:r>
            <a:r>
              <a:rPr lang="da-DK" sz="4800" dirty="0" smtClean="0"/>
              <a:t> &amp; Providers </a:t>
            </a:r>
            <a:endParaRPr lang="en-GB" sz="4800" dirty="0"/>
          </a:p>
        </p:txBody>
      </p:sp>
      <p:sp>
        <p:nvSpPr>
          <p:cNvPr id="4" name="Tekstfelt 3"/>
          <p:cNvSpPr txBox="1"/>
          <p:nvPr/>
        </p:nvSpPr>
        <p:spPr>
          <a:xfrm>
            <a:off x="1289937" y="1924383"/>
            <a:ext cx="10061059" cy="954107"/>
          </a:xfrm>
          <a:prstGeom prst="rect">
            <a:avLst/>
          </a:prstGeom>
          <a:noFill/>
        </p:spPr>
        <p:txBody>
          <a:bodyPr wrap="square" rtlCol="0">
            <a:spAutoFit/>
          </a:bodyPr>
          <a:lstStyle/>
          <a:p>
            <a:r>
              <a:rPr lang="en-GB" sz="2800" dirty="0" smtClean="0"/>
              <a:t>We must register a service </a:t>
            </a:r>
            <a:r>
              <a:rPr lang="en-GB" sz="2800" b="1" i="1" dirty="0" smtClean="0"/>
              <a:t>provider</a:t>
            </a:r>
            <a:r>
              <a:rPr lang="en-GB" sz="2800" dirty="0" smtClean="0"/>
              <a:t> with the injector, otherwise it don’t know how to create the service.</a:t>
            </a:r>
          </a:p>
        </p:txBody>
      </p:sp>
      <p:pic>
        <p:nvPicPr>
          <p:cNvPr id="6" name="Billede 5"/>
          <p:cNvPicPr/>
          <p:nvPr/>
        </p:nvPicPr>
        <p:blipFill rotWithShape="1">
          <a:blip r:embed="rId2"/>
          <a:srcRect l="19444" t="28374" r="63937" b="55961"/>
          <a:stretch/>
        </p:blipFill>
        <p:spPr bwMode="auto">
          <a:xfrm>
            <a:off x="9190755" y="532606"/>
            <a:ext cx="1243179" cy="664146"/>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1289937" y="3284984"/>
            <a:ext cx="10096900" cy="2246769"/>
          </a:xfrm>
          <a:prstGeom prst="rect">
            <a:avLst/>
          </a:prstGeom>
          <a:noFill/>
        </p:spPr>
        <p:txBody>
          <a:bodyPr wrap="square" rtlCol="0">
            <a:spAutoFit/>
          </a:bodyPr>
          <a:lstStyle/>
          <a:p>
            <a:r>
              <a:rPr lang="en-GB" sz="2800" dirty="0"/>
              <a:t>A provider is something that can create or return a service, typically the service class itself.</a:t>
            </a:r>
          </a:p>
          <a:p>
            <a:r>
              <a:rPr lang="en-GB" sz="2800" dirty="0" smtClean="0"/>
              <a:t/>
            </a:r>
            <a:br>
              <a:rPr lang="en-GB" sz="2800" dirty="0" smtClean="0"/>
            </a:br>
            <a:r>
              <a:rPr lang="en-GB" sz="2800" dirty="0" smtClean="0"/>
              <a:t>You </a:t>
            </a:r>
            <a:r>
              <a:rPr lang="en-GB" sz="2800" dirty="0"/>
              <a:t>can register </a:t>
            </a:r>
            <a:r>
              <a:rPr lang="en-GB" sz="2800" b="1" i="1" dirty="0"/>
              <a:t>providers</a:t>
            </a:r>
            <a:r>
              <a:rPr lang="en-GB" sz="2800" dirty="0"/>
              <a:t> in modules or in components.</a:t>
            </a:r>
          </a:p>
          <a:p>
            <a:endParaRPr lang="en-GB" sz="2800" dirty="0"/>
          </a:p>
        </p:txBody>
      </p:sp>
    </p:spTree>
    <p:extLst>
      <p:ext uri="{BB962C8B-B14F-4D97-AF65-F5344CB8AC3E}">
        <p14:creationId xmlns:p14="http://schemas.microsoft.com/office/powerpoint/2010/main" val="331882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Injector</a:t>
            </a:r>
            <a:r>
              <a:rPr lang="da-DK" sz="4800" dirty="0" smtClean="0"/>
              <a:t> &amp; Providers </a:t>
            </a:r>
            <a:endParaRPr lang="en-GB" sz="4800" dirty="0"/>
          </a:p>
        </p:txBody>
      </p:sp>
      <p:sp>
        <p:nvSpPr>
          <p:cNvPr id="4" name="Tekstfelt 3"/>
          <p:cNvSpPr txBox="1"/>
          <p:nvPr/>
        </p:nvSpPr>
        <p:spPr>
          <a:xfrm>
            <a:off x="1289937" y="1924383"/>
            <a:ext cx="10061059" cy="954107"/>
          </a:xfrm>
          <a:prstGeom prst="rect">
            <a:avLst/>
          </a:prstGeom>
          <a:noFill/>
        </p:spPr>
        <p:txBody>
          <a:bodyPr wrap="square" rtlCol="0">
            <a:spAutoFit/>
          </a:bodyPr>
          <a:lstStyle/>
          <a:p>
            <a:r>
              <a:rPr lang="en-GB" sz="2800" dirty="0"/>
              <a:t>In general, add providers to </a:t>
            </a:r>
            <a:r>
              <a:rPr lang="en-GB" sz="2800" dirty="0" smtClean="0"/>
              <a:t>the </a:t>
            </a:r>
            <a:r>
              <a:rPr lang="en-GB" sz="2800" dirty="0" err="1" smtClean="0"/>
              <a:t>AppModule</a:t>
            </a:r>
            <a:r>
              <a:rPr lang="en-GB" sz="2800" dirty="0" smtClean="0"/>
              <a:t> </a:t>
            </a:r>
            <a:r>
              <a:rPr lang="en-GB" sz="2800" dirty="0"/>
              <a:t> </a:t>
            </a:r>
            <a:r>
              <a:rPr lang="en-GB" sz="2800" dirty="0" smtClean="0"/>
              <a:t>(</a:t>
            </a:r>
            <a:r>
              <a:rPr lang="en-GB" sz="2800" dirty="0" smtClean="0">
                <a:hlinkClick r:id="rId2"/>
              </a:rPr>
              <a:t>root module</a:t>
            </a:r>
            <a:r>
              <a:rPr lang="en-GB" sz="2800" dirty="0" smtClean="0"/>
              <a:t>)</a:t>
            </a:r>
            <a:r>
              <a:rPr lang="en-GB" sz="2800" dirty="0"/>
              <a:t> so that the same instance of a service is available everywhere.</a:t>
            </a:r>
            <a:endParaRPr lang="en-GB" sz="2800" dirty="0" smtClean="0"/>
          </a:p>
        </p:txBody>
      </p:sp>
      <p:pic>
        <p:nvPicPr>
          <p:cNvPr id="6" name="Billede 5"/>
          <p:cNvPicPr/>
          <p:nvPr/>
        </p:nvPicPr>
        <p:blipFill rotWithShape="1">
          <a:blip r:embed="rId3"/>
          <a:srcRect l="19444" t="28374" r="63937" b="55961"/>
          <a:stretch/>
        </p:blipFill>
        <p:spPr bwMode="auto">
          <a:xfrm>
            <a:off x="9190755" y="532606"/>
            <a:ext cx="1243179" cy="664146"/>
          </a:xfrm>
          <a:prstGeom prst="rect">
            <a:avLst/>
          </a:prstGeom>
          <a:ln>
            <a:noFill/>
          </a:ln>
          <a:extLst>
            <a:ext uri="{53640926-AAD7-44D8-BBD7-CCE9431645EC}">
              <a14:shadowObscured xmlns:a14="http://schemas.microsoft.com/office/drawing/2010/main"/>
            </a:ext>
          </a:extLst>
        </p:spPr>
      </p:pic>
      <p:pic>
        <p:nvPicPr>
          <p:cNvPr id="7" name="Billede 6"/>
          <p:cNvPicPr/>
          <p:nvPr/>
        </p:nvPicPr>
        <p:blipFill rotWithShape="1">
          <a:blip r:embed="rId4"/>
          <a:srcRect l="19449" t="31072" r="54675" b="37269"/>
          <a:stretch/>
        </p:blipFill>
        <p:spPr bwMode="auto">
          <a:xfrm>
            <a:off x="2926060" y="3212976"/>
            <a:ext cx="4696972" cy="2636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98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Injector</a:t>
            </a:r>
            <a:r>
              <a:rPr lang="da-DK" sz="4800" dirty="0" smtClean="0"/>
              <a:t> &amp; Providers </a:t>
            </a:r>
            <a:endParaRPr lang="en-GB" sz="4800" dirty="0"/>
          </a:p>
        </p:txBody>
      </p:sp>
      <p:pic>
        <p:nvPicPr>
          <p:cNvPr id="6" name="Billede 5"/>
          <p:cNvPicPr/>
          <p:nvPr/>
        </p:nvPicPr>
        <p:blipFill rotWithShape="1">
          <a:blip r:embed="rId2"/>
          <a:srcRect l="19444" t="28374" r="63937" b="55961"/>
          <a:stretch/>
        </p:blipFill>
        <p:spPr bwMode="auto">
          <a:xfrm>
            <a:off x="9190755" y="532606"/>
            <a:ext cx="1243179" cy="664146"/>
          </a:xfrm>
          <a:prstGeom prst="rect">
            <a:avLst/>
          </a:prstGeom>
          <a:ln>
            <a:noFill/>
          </a:ln>
          <a:extLst>
            <a:ext uri="{53640926-AAD7-44D8-BBD7-CCE9431645EC}">
              <a14:shadowObscured xmlns:a14="http://schemas.microsoft.com/office/drawing/2010/main"/>
            </a:ext>
          </a:extLst>
        </p:spPr>
      </p:pic>
      <p:sp>
        <p:nvSpPr>
          <p:cNvPr id="8" name="Tekstfelt 7"/>
          <p:cNvSpPr txBox="1"/>
          <p:nvPr/>
        </p:nvSpPr>
        <p:spPr>
          <a:xfrm>
            <a:off x="1306875" y="1844824"/>
            <a:ext cx="9145016" cy="757130"/>
          </a:xfrm>
          <a:prstGeom prst="rect">
            <a:avLst/>
          </a:prstGeom>
          <a:noFill/>
        </p:spPr>
        <p:txBody>
          <a:bodyPr wrap="square" rtlCol="0">
            <a:spAutoFit/>
          </a:bodyPr>
          <a:lstStyle/>
          <a:p>
            <a:pPr>
              <a:lnSpc>
                <a:spcPct val="90000"/>
              </a:lnSpc>
            </a:pPr>
            <a:r>
              <a:rPr lang="en-GB" sz="2400" dirty="0"/>
              <a:t>Alternatively, register at a component level in </a:t>
            </a:r>
            <a:r>
              <a:rPr lang="en-GB" sz="2400" dirty="0" smtClean="0"/>
              <a:t>the </a:t>
            </a:r>
            <a:r>
              <a:rPr lang="en-GB" sz="2400" b="1" dirty="0"/>
              <a:t>p</a:t>
            </a:r>
            <a:r>
              <a:rPr lang="en-GB" sz="2400" b="1" dirty="0" smtClean="0"/>
              <a:t>roviders </a:t>
            </a:r>
            <a:r>
              <a:rPr lang="en-GB" sz="2400" dirty="0"/>
              <a:t> property of </a:t>
            </a:r>
            <a:r>
              <a:rPr lang="en-GB" sz="2400" dirty="0" smtClean="0"/>
              <a:t>the @Component metadata:</a:t>
            </a:r>
            <a:endParaRPr lang="en-GB" sz="2400" dirty="0"/>
          </a:p>
        </p:txBody>
      </p:sp>
      <p:pic>
        <p:nvPicPr>
          <p:cNvPr id="9" name="Billede 8"/>
          <p:cNvPicPr/>
          <p:nvPr/>
        </p:nvPicPr>
        <p:blipFill rotWithShape="1">
          <a:blip r:embed="rId3"/>
          <a:srcRect l="19610" t="26010" r="40007" b="41478"/>
          <a:stretch/>
        </p:blipFill>
        <p:spPr bwMode="auto">
          <a:xfrm>
            <a:off x="3358108" y="2852936"/>
            <a:ext cx="4392488" cy="2324076"/>
          </a:xfrm>
          <a:prstGeom prst="rect">
            <a:avLst/>
          </a:prstGeom>
          <a:ln>
            <a:noFill/>
          </a:ln>
          <a:extLst>
            <a:ext uri="{53640926-AAD7-44D8-BBD7-CCE9431645EC}">
              <a14:shadowObscured xmlns:a14="http://schemas.microsoft.com/office/drawing/2010/main"/>
            </a:ext>
          </a:extLst>
        </p:spPr>
      </p:pic>
      <p:sp>
        <p:nvSpPr>
          <p:cNvPr id="10" name="Tekstfelt 9"/>
          <p:cNvSpPr txBox="1"/>
          <p:nvPr/>
        </p:nvSpPr>
        <p:spPr>
          <a:xfrm>
            <a:off x="1432392" y="5426331"/>
            <a:ext cx="8893982" cy="923330"/>
          </a:xfrm>
          <a:prstGeom prst="rect">
            <a:avLst/>
          </a:prstGeom>
          <a:noFill/>
        </p:spPr>
        <p:txBody>
          <a:bodyPr wrap="square" rtlCol="0">
            <a:spAutoFit/>
          </a:bodyPr>
          <a:lstStyle/>
          <a:p>
            <a:pPr>
              <a:lnSpc>
                <a:spcPct val="90000"/>
              </a:lnSpc>
            </a:pPr>
            <a:r>
              <a:rPr lang="en-GB" sz="2000" dirty="0"/>
              <a:t>Registering at a component level means you get a new instance of the service with each new instance of that </a:t>
            </a:r>
            <a:r>
              <a:rPr lang="en-GB" sz="2000" dirty="0" smtClean="0"/>
              <a:t>component, and you hides the provider from other components and modules.</a:t>
            </a:r>
            <a:endParaRPr lang="en-GB" sz="2000" dirty="0"/>
          </a:p>
        </p:txBody>
      </p:sp>
      <p:sp>
        <p:nvSpPr>
          <p:cNvPr id="3" name="Tekstfelt 2"/>
          <p:cNvSpPr txBox="1"/>
          <p:nvPr/>
        </p:nvSpPr>
        <p:spPr>
          <a:xfrm>
            <a:off x="7734086" y="6245398"/>
            <a:ext cx="5184576" cy="341632"/>
          </a:xfrm>
          <a:prstGeom prst="rect">
            <a:avLst/>
          </a:prstGeom>
          <a:noFill/>
        </p:spPr>
        <p:txBody>
          <a:bodyPr wrap="square" rtlCol="0">
            <a:spAutoFit/>
          </a:bodyPr>
          <a:lstStyle/>
          <a:p>
            <a:pPr>
              <a:lnSpc>
                <a:spcPct val="90000"/>
              </a:lnSpc>
            </a:pPr>
            <a:r>
              <a:rPr lang="da-DK" dirty="0" smtClean="0"/>
              <a:t>Live </a:t>
            </a:r>
            <a:r>
              <a:rPr lang="da-DK" dirty="0" err="1" smtClean="0"/>
              <a:t>example</a:t>
            </a:r>
            <a:r>
              <a:rPr lang="da-DK" dirty="0" smtClean="0"/>
              <a:t>: </a:t>
            </a:r>
            <a:r>
              <a:rPr lang="da-DK" dirty="0" smtClean="0">
                <a:hlinkClick r:id="rId4"/>
              </a:rPr>
              <a:t>Tour of </a:t>
            </a:r>
            <a:r>
              <a:rPr lang="da-DK" dirty="0" err="1" smtClean="0">
                <a:hlinkClick r:id="rId4"/>
              </a:rPr>
              <a:t>Heroes</a:t>
            </a:r>
            <a:r>
              <a:rPr lang="da-DK" dirty="0" smtClean="0">
                <a:hlinkClick r:id="rId4"/>
              </a:rPr>
              <a:t> - Services</a:t>
            </a:r>
            <a:endParaRPr lang="en-GB" dirty="0"/>
          </a:p>
        </p:txBody>
      </p:sp>
    </p:spTree>
    <p:extLst>
      <p:ext uri="{BB962C8B-B14F-4D97-AF65-F5344CB8AC3E}">
        <p14:creationId xmlns:p14="http://schemas.microsoft.com/office/powerpoint/2010/main" val="317542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1844" y="274638"/>
            <a:ext cx="9865096" cy="1020762"/>
          </a:xfrm>
        </p:spPr>
        <p:txBody>
          <a:bodyPr>
            <a:normAutofit/>
          </a:bodyPr>
          <a:lstStyle/>
          <a:p>
            <a:r>
              <a:rPr lang="da-DK" sz="4800" dirty="0" smtClean="0"/>
              <a:t>Input &amp; Output </a:t>
            </a:r>
            <a:endParaRPr lang="en-GB" sz="4800" dirty="0"/>
          </a:p>
        </p:txBody>
      </p:sp>
      <p:sp>
        <p:nvSpPr>
          <p:cNvPr id="4" name="Tekstfelt 3"/>
          <p:cNvSpPr txBox="1"/>
          <p:nvPr/>
        </p:nvSpPr>
        <p:spPr>
          <a:xfrm>
            <a:off x="1629916" y="2132856"/>
            <a:ext cx="9073008" cy="3748719"/>
          </a:xfrm>
          <a:prstGeom prst="rect">
            <a:avLst/>
          </a:prstGeom>
          <a:noFill/>
        </p:spPr>
        <p:txBody>
          <a:bodyPr wrap="square" rtlCol="0">
            <a:spAutoFit/>
          </a:bodyPr>
          <a:lstStyle/>
          <a:p>
            <a:pPr>
              <a:lnSpc>
                <a:spcPct val="90000"/>
              </a:lnSpc>
            </a:pPr>
            <a:r>
              <a:rPr lang="da-DK" sz="4800" dirty="0" smtClean="0"/>
              <a:t>Component </a:t>
            </a:r>
            <a:r>
              <a:rPr lang="da-DK" sz="4800" dirty="0" err="1" smtClean="0"/>
              <a:t>interaction</a:t>
            </a:r>
            <a:endParaRPr lang="da-DK" sz="4800" dirty="0" smtClean="0"/>
          </a:p>
          <a:p>
            <a:pPr>
              <a:lnSpc>
                <a:spcPct val="90000"/>
              </a:lnSpc>
            </a:pPr>
            <a:endParaRPr lang="da-DK" sz="2400" dirty="0" smtClean="0"/>
          </a:p>
          <a:p>
            <a:pPr>
              <a:lnSpc>
                <a:spcPct val="90000"/>
              </a:lnSpc>
            </a:pPr>
            <a:r>
              <a:rPr lang="da-DK" sz="3200" dirty="0" err="1" smtClean="0"/>
              <a:t>Passing</a:t>
            </a:r>
            <a:r>
              <a:rPr lang="da-DK" sz="3200" dirty="0" smtClean="0"/>
              <a:t> data from </a:t>
            </a:r>
            <a:r>
              <a:rPr lang="da-DK" sz="3200" dirty="0" err="1" smtClean="0"/>
              <a:t>parent</a:t>
            </a:r>
            <a:r>
              <a:rPr lang="da-DK" sz="3200" dirty="0" smtClean="0"/>
              <a:t> to </a:t>
            </a:r>
            <a:r>
              <a:rPr lang="da-DK" sz="3200" dirty="0" err="1" smtClean="0"/>
              <a:t>child</a:t>
            </a:r>
            <a:r>
              <a:rPr lang="da-DK" sz="3200" dirty="0" smtClean="0"/>
              <a:t> </a:t>
            </a:r>
            <a:r>
              <a:rPr lang="da-DK" sz="3200" dirty="0" err="1" smtClean="0"/>
              <a:t>using</a:t>
            </a:r>
            <a:r>
              <a:rPr lang="da-DK" sz="3200" dirty="0" smtClean="0"/>
              <a:t>: </a:t>
            </a:r>
            <a:br>
              <a:rPr lang="da-DK" sz="3200" dirty="0" smtClean="0"/>
            </a:br>
            <a:r>
              <a:rPr lang="da-DK" sz="3200" b="1" dirty="0" smtClean="0"/>
              <a:t>@Input( ) </a:t>
            </a:r>
            <a:r>
              <a:rPr lang="da-DK" sz="3200" dirty="0" smtClean="0"/>
              <a:t>and </a:t>
            </a:r>
            <a:r>
              <a:rPr lang="da-DK" sz="3200" b="1" dirty="0" smtClean="0"/>
              <a:t>property-binding</a:t>
            </a:r>
            <a:br>
              <a:rPr lang="da-DK" sz="3200" b="1" dirty="0" smtClean="0"/>
            </a:br>
            <a:r>
              <a:rPr lang="da-DK" sz="3200" b="1" dirty="0" smtClean="0"/>
              <a:t/>
            </a:r>
            <a:br>
              <a:rPr lang="da-DK" sz="3200" b="1" dirty="0" smtClean="0"/>
            </a:br>
            <a:r>
              <a:rPr lang="da-DK" sz="3200" dirty="0" err="1" smtClean="0"/>
              <a:t>Passing</a:t>
            </a:r>
            <a:r>
              <a:rPr lang="da-DK" sz="3200" dirty="0" smtClean="0"/>
              <a:t> data from </a:t>
            </a:r>
            <a:r>
              <a:rPr lang="da-DK" sz="3200" dirty="0" err="1" smtClean="0"/>
              <a:t>child</a:t>
            </a:r>
            <a:r>
              <a:rPr lang="da-DK" sz="3200" dirty="0" smtClean="0"/>
              <a:t> to </a:t>
            </a:r>
            <a:r>
              <a:rPr lang="da-DK" sz="3200" dirty="0" err="1" smtClean="0"/>
              <a:t>parent</a:t>
            </a:r>
            <a:r>
              <a:rPr lang="da-DK" sz="3200" dirty="0" smtClean="0"/>
              <a:t> </a:t>
            </a:r>
            <a:r>
              <a:rPr lang="da-DK" sz="3200" dirty="0" err="1" smtClean="0"/>
              <a:t>using</a:t>
            </a:r>
            <a:r>
              <a:rPr lang="da-DK" sz="3200" dirty="0" smtClean="0"/>
              <a:t>: </a:t>
            </a:r>
            <a:br>
              <a:rPr lang="da-DK" sz="3200" dirty="0" smtClean="0"/>
            </a:br>
            <a:r>
              <a:rPr lang="da-DK" sz="3200" b="1" dirty="0" smtClean="0"/>
              <a:t>@Output( )</a:t>
            </a:r>
            <a:r>
              <a:rPr lang="da-DK" sz="3200" dirty="0" smtClean="0"/>
              <a:t> , </a:t>
            </a:r>
            <a:r>
              <a:rPr lang="da-DK" sz="3200" b="1" dirty="0" err="1" smtClean="0"/>
              <a:t>EventEmitter</a:t>
            </a:r>
            <a:r>
              <a:rPr lang="da-DK" sz="3200" b="1" dirty="0" smtClean="0"/>
              <a:t> </a:t>
            </a:r>
            <a:r>
              <a:rPr lang="da-DK" sz="3200" dirty="0" smtClean="0"/>
              <a:t>and</a:t>
            </a:r>
            <a:r>
              <a:rPr lang="da-DK" sz="3200" b="1" dirty="0" smtClean="0"/>
              <a:t> event-binding</a:t>
            </a:r>
            <a:br>
              <a:rPr lang="da-DK" sz="3200" b="1" dirty="0" smtClean="0"/>
            </a:br>
            <a:r>
              <a:rPr lang="da-DK" sz="3200" dirty="0" smtClean="0"/>
              <a:t>(The </a:t>
            </a:r>
            <a:r>
              <a:rPr lang="da-DK" sz="3200" dirty="0" err="1" smtClean="0"/>
              <a:t>parent</a:t>
            </a:r>
            <a:r>
              <a:rPr lang="da-DK" sz="3200" dirty="0" smtClean="0"/>
              <a:t> listens for </a:t>
            </a:r>
            <a:r>
              <a:rPr lang="da-DK" sz="3200" dirty="0" err="1" smtClean="0"/>
              <a:t>child</a:t>
            </a:r>
            <a:r>
              <a:rPr lang="da-DK" sz="3200" dirty="0" smtClean="0"/>
              <a:t> event) </a:t>
            </a:r>
            <a:endParaRPr lang="en-GB" sz="3200" dirty="0"/>
          </a:p>
        </p:txBody>
      </p:sp>
    </p:spTree>
    <p:extLst>
      <p:ext uri="{BB962C8B-B14F-4D97-AF65-F5344CB8AC3E}">
        <p14:creationId xmlns:p14="http://schemas.microsoft.com/office/powerpoint/2010/main" val="383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Angular</a:t>
            </a:r>
            <a:r>
              <a:rPr lang="da-DK" sz="4800" dirty="0" smtClean="0"/>
              <a:t> </a:t>
            </a:r>
            <a:r>
              <a:rPr lang="da-DK" sz="4800" dirty="0" err="1" smtClean="0"/>
              <a:t>Modularity</a:t>
            </a:r>
            <a:endParaRPr lang="en-GB" sz="4800" dirty="0"/>
          </a:p>
        </p:txBody>
      </p:sp>
      <p:sp>
        <p:nvSpPr>
          <p:cNvPr id="3" name="Tekstfelt 2"/>
          <p:cNvSpPr txBox="1"/>
          <p:nvPr/>
        </p:nvSpPr>
        <p:spPr>
          <a:xfrm>
            <a:off x="1197868" y="1844824"/>
            <a:ext cx="9937104" cy="4579715"/>
          </a:xfrm>
          <a:prstGeom prst="rect">
            <a:avLst/>
          </a:prstGeom>
          <a:noFill/>
        </p:spPr>
        <p:txBody>
          <a:bodyPr wrap="square" rtlCol="0">
            <a:spAutoFit/>
          </a:bodyPr>
          <a:lstStyle/>
          <a:p>
            <a:pPr>
              <a:lnSpc>
                <a:spcPct val="90000"/>
              </a:lnSpc>
            </a:pPr>
            <a:r>
              <a:rPr lang="da-DK" sz="3600" dirty="0" err="1" smtClean="0"/>
              <a:t>Angular</a:t>
            </a:r>
            <a:r>
              <a:rPr lang="da-DK" sz="3600" dirty="0" smtClean="0"/>
              <a:t> </a:t>
            </a:r>
            <a:r>
              <a:rPr lang="da-DK" sz="3600" dirty="0" err="1" smtClean="0"/>
              <a:t>applications</a:t>
            </a:r>
            <a:r>
              <a:rPr lang="da-DK" sz="3600" dirty="0" smtClean="0"/>
              <a:t> </a:t>
            </a:r>
            <a:r>
              <a:rPr lang="da-DK" sz="3600" dirty="0" err="1" smtClean="0"/>
              <a:t>are</a:t>
            </a:r>
            <a:r>
              <a:rPr lang="da-DK" sz="3600" dirty="0" smtClean="0"/>
              <a:t> </a:t>
            </a:r>
            <a:r>
              <a:rPr lang="da-DK" sz="3600" dirty="0" err="1" smtClean="0"/>
              <a:t>based</a:t>
            </a:r>
            <a:r>
              <a:rPr lang="da-DK" sz="3600" dirty="0" smtClean="0"/>
              <a:t> on </a:t>
            </a:r>
            <a:r>
              <a:rPr lang="da-DK" sz="3600" dirty="0" err="1" smtClean="0"/>
              <a:t>Modules</a:t>
            </a:r>
            <a:r>
              <a:rPr lang="da-DK" sz="3600" dirty="0" smtClean="0"/>
              <a:t>.</a:t>
            </a:r>
          </a:p>
          <a:p>
            <a:pPr>
              <a:lnSpc>
                <a:spcPct val="90000"/>
              </a:lnSpc>
            </a:pPr>
            <a:r>
              <a:rPr lang="da-DK" sz="3600" dirty="0"/>
              <a:t/>
            </a:r>
            <a:br>
              <a:rPr lang="da-DK" sz="3600" dirty="0"/>
            </a:br>
            <a:r>
              <a:rPr lang="da-DK" sz="3600" dirty="0" err="1" smtClean="0"/>
              <a:t>Angular</a:t>
            </a:r>
            <a:r>
              <a:rPr lang="da-DK" sz="3600" dirty="0" smtClean="0"/>
              <a:t> </a:t>
            </a:r>
            <a:r>
              <a:rPr lang="da-DK" sz="3600" dirty="0" err="1" smtClean="0"/>
              <a:t>Modules</a:t>
            </a:r>
            <a:r>
              <a:rPr lang="da-DK" sz="3600" dirty="0" smtClean="0"/>
              <a:t> </a:t>
            </a:r>
            <a:r>
              <a:rPr lang="da-DK" sz="3600" dirty="0" err="1" smtClean="0"/>
              <a:t>helps</a:t>
            </a:r>
            <a:r>
              <a:rPr lang="da-DK" sz="3600" dirty="0" smtClean="0"/>
              <a:t> </a:t>
            </a:r>
            <a:r>
              <a:rPr lang="da-DK" sz="3600" dirty="0" err="1" smtClean="0"/>
              <a:t>organizing</a:t>
            </a:r>
            <a:r>
              <a:rPr lang="da-DK" sz="3600" dirty="0" smtClean="0"/>
              <a:t> the </a:t>
            </a:r>
            <a:r>
              <a:rPr lang="da-DK" sz="3600" dirty="0" err="1" smtClean="0"/>
              <a:t>application</a:t>
            </a:r>
            <a:r>
              <a:rPr lang="da-DK" sz="3600" dirty="0" smtClean="0"/>
              <a:t> </a:t>
            </a:r>
            <a:r>
              <a:rPr lang="da-DK" sz="3600" dirty="0" err="1" smtClean="0"/>
              <a:t>into</a:t>
            </a:r>
            <a:r>
              <a:rPr lang="da-DK" sz="3600" dirty="0" smtClean="0"/>
              <a:t> </a:t>
            </a:r>
            <a:r>
              <a:rPr lang="da-DK" sz="3600" dirty="0" err="1" smtClean="0"/>
              <a:t>cohesive</a:t>
            </a:r>
            <a:r>
              <a:rPr lang="da-DK" sz="3600" dirty="0" smtClean="0"/>
              <a:t> </a:t>
            </a:r>
            <a:r>
              <a:rPr lang="da-DK" sz="3600" dirty="0" err="1" smtClean="0"/>
              <a:t>blocks</a:t>
            </a:r>
            <a:r>
              <a:rPr lang="da-DK" sz="3600" dirty="0" smtClean="0"/>
              <a:t> of </a:t>
            </a:r>
            <a:r>
              <a:rPr lang="da-DK" sz="3600" dirty="0" err="1" smtClean="0"/>
              <a:t>functionality</a:t>
            </a:r>
            <a:r>
              <a:rPr lang="da-DK" sz="3600" dirty="0" smtClean="0"/>
              <a:t>.</a:t>
            </a:r>
          </a:p>
          <a:p>
            <a:pPr>
              <a:lnSpc>
                <a:spcPct val="90000"/>
              </a:lnSpc>
            </a:pPr>
            <a:endParaRPr lang="da-DK" sz="3600" dirty="0"/>
          </a:p>
          <a:p>
            <a:pPr>
              <a:lnSpc>
                <a:spcPct val="90000"/>
              </a:lnSpc>
            </a:pPr>
            <a:r>
              <a:rPr lang="da-DK" sz="3600" dirty="0" smtClean="0"/>
              <a:t>A </a:t>
            </a:r>
            <a:r>
              <a:rPr lang="da-DK" sz="3600" dirty="0" err="1" smtClean="0"/>
              <a:t>module</a:t>
            </a:r>
            <a:r>
              <a:rPr lang="da-DK" sz="3600" dirty="0" smtClean="0"/>
              <a:t> is </a:t>
            </a:r>
            <a:r>
              <a:rPr lang="da-DK" sz="3600" dirty="0" err="1" smtClean="0"/>
              <a:t>implemented</a:t>
            </a:r>
            <a:r>
              <a:rPr lang="da-DK" sz="3600" dirty="0" smtClean="0"/>
              <a:t> as a </a:t>
            </a:r>
            <a:r>
              <a:rPr lang="da-DK" sz="3600" dirty="0" err="1" smtClean="0"/>
              <a:t>class</a:t>
            </a:r>
            <a:r>
              <a:rPr lang="da-DK" sz="3600" dirty="0" smtClean="0"/>
              <a:t>.</a:t>
            </a:r>
          </a:p>
          <a:p>
            <a:pPr>
              <a:lnSpc>
                <a:spcPct val="90000"/>
              </a:lnSpc>
            </a:pPr>
            <a:endParaRPr lang="da-DK" sz="3600" dirty="0"/>
          </a:p>
          <a:p>
            <a:pPr>
              <a:lnSpc>
                <a:spcPct val="90000"/>
              </a:lnSpc>
            </a:pPr>
            <a:r>
              <a:rPr lang="da-DK" sz="3600" dirty="0" err="1" smtClean="0"/>
              <a:t>Declares</a:t>
            </a:r>
            <a:r>
              <a:rPr lang="da-DK" sz="3600" dirty="0" smtClean="0"/>
              <a:t> </a:t>
            </a:r>
            <a:r>
              <a:rPr lang="da-DK" sz="3600" dirty="0" err="1" smtClean="0"/>
              <a:t>which</a:t>
            </a:r>
            <a:r>
              <a:rPr lang="da-DK" sz="3600" dirty="0" smtClean="0"/>
              <a:t> components, services </a:t>
            </a:r>
            <a:r>
              <a:rPr lang="da-DK" sz="3600" dirty="0" err="1" smtClean="0"/>
              <a:t>etc</a:t>
            </a:r>
            <a:r>
              <a:rPr lang="da-DK" sz="3600" dirty="0" smtClean="0"/>
              <a:t> </a:t>
            </a:r>
            <a:r>
              <a:rPr lang="da-DK" sz="3600" dirty="0" err="1" smtClean="0"/>
              <a:t>that</a:t>
            </a:r>
            <a:r>
              <a:rPr lang="da-DK" sz="3600" dirty="0" smtClean="0"/>
              <a:t> </a:t>
            </a:r>
            <a:r>
              <a:rPr lang="da-DK" sz="3600" dirty="0" err="1" smtClean="0"/>
              <a:t>belongs</a:t>
            </a:r>
            <a:r>
              <a:rPr lang="da-DK" sz="3600" dirty="0" smtClean="0"/>
              <a:t> </a:t>
            </a:r>
            <a:r>
              <a:rPr lang="da-DK" sz="3600" dirty="0" err="1" smtClean="0"/>
              <a:t>together</a:t>
            </a:r>
            <a:r>
              <a:rPr lang="da-DK" sz="3600" dirty="0" smtClean="0"/>
              <a:t>.</a:t>
            </a:r>
            <a:endParaRPr lang="en-GB" sz="3600" dirty="0"/>
          </a:p>
        </p:txBody>
      </p:sp>
      <p:pic>
        <p:nvPicPr>
          <p:cNvPr id="4" name="Billede 3"/>
          <p:cNvPicPr/>
          <p:nvPr/>
        </p:nvPicPr>
        <p:blipFill rotWithShape="1">
          <a:blip r:embed="rId2"/>
          <a:srcRect l="20773" t="31330" r="62442" b="47684"/>
          <a:stretch/>
        </p:blipFill>
        <p:spPr bwMode="auto">
          <a:xfrm>
            <a:off x="8614692" y="274638"/>
            <a:ext cx="1584176" cy="1020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36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1844" y="274638"/>
            <a:ext cx="9865096" cy="1020762"/>
          </a:xfrm>
        </p:spPr>
        <p:txBody>
          <a:bodyPr>
            <a:normAutofit/>
          </a:bodyPr>
          <a:lstStyle/>
          <a:p>
            <a:r>
              <a:rPr lang="da-DK" sz="4800" dirty="0" err="1" smtClean="0"/>
              <a:t>Parent</a:t>
            </a:r>
            <a:r>
              <a:rPr lang="da-DK" sz="4800" dirty="0" smtClean="0"/>
              <a:t> to </a:t>
            </a:r>
            <a:r>
              <a:rPr lang="da-DK" sz="4800" dirty="0" err="1" smtClean="0"/>
              <a:t>child</a:t>
            </a:r>
            <a:r>
              <a:rPr lang="da-DK" sz="4800" dirty="0" smtClean="0"/>
              <a:t> - @Input() </a:t>
            </a:r>
            <a:endParaRPr lang="en-GB" sz="4800" dirty="0"/>
          </a:p>
        </p:txBody>
      </p:sp>
      <p:sp>
        <p:nvSpPr>
          <p:cNvPr id="3" name="Rektangel 2"/>
          <p:cNvSpPr/>
          <p:nvPr/>
        </p:nvSpPr>
        <p:spPr>
          <a:xfrm>
            <a:off x="914806" y="1970708"/>
            <a:ext cx="5112568" cy="216024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felt 4"/>
          <p:cNvSpPr txBox="1"/>
          <p:nvPr/>
        </p:nvSpPr>
        <p:spPr>
          <a:xfrm>
            <a:off x="981844" y="2022959"/>
            <a:ext cx="3456384" cy="341632"/>
          </a:xfrm>
          <a:prstGeom prst="rect">
            <a:avLst/>
          </a:prstGeom>
          <a:noFill/>
        </p:spPr>
        <p:txBody>
          <a:bodyPr wrap="square" rtlCol="0">
            <a:spAutoFit/>
          </a:bodyPr>
          <a:lstStyle/>
          <a:p>
            <a:pPr>
              <a:lnSpc>
                <a:spcPct val="90000"/>
              </a:lnSpc>
            </a:pPr>
            <a:r>
              <a:rPr lang="da-DK" dirty="0" err="1" smtClean="0">
                <a:solidFill>
                  <a:schemeClr val="bg1"/>
                </a:solidFill>
                <a:latin typeface="Times New Roman" panose="02020603050405020304" pitchFamily="18" charset="0"/>
                <a:cs typeface="Times New Roman" panose="02020603050405020304" pitchFamily="18" charset="0"/>
              </a:rPr>
              <a:t>ParentComponent</a:t>
            </a:r>
            <a:endParaRPr lang="en-GB" dirty="0">
              <a:latin typeface="Times New Roman" panose="02020603050405020304" pitchFamily="18" charset="0"/>
              <a:cs typeface="Times New Roman" panose="02020603050405020304" pitchFamily="18" charset="0"/>
            </a:endParaRPr>
          </a:p>
        </p:txBody>
      </p:sp>
      <p:sp>
        <p:nvSpPr>
          <p:cNvPr id="6" name="Tekstfelt 5"/>
          <p:cNvSpPr txBox="1"/>
          <p:nvPr/>
        </p:nvSpPr>
        <p:spPr>
          <a:xfrm>
            <a:off x="1072138" y="2581018"/>
            <a:ext cx="2160240" cy="286232"/>
          </a:xfrm>
          <a:prstGeom prst="rect">
            <a:avLst/>
          </a:prstGeom>
          <a:noFill/>
        </p:spPr>
        <p:txBody>
          <a:bodyPr wrap="square" rtlCol="0">
            <a:spAutoFit/>
          </a:bodyPr>
          <a:lstStyle/>
          <a:p>
            <a:pPr>
              <a:lnSpc>
                <a:spcPct val="90000"/>
              </a:lnSpc>
            </a:pPr>
            <a:r>
              <a:rPr lang="da-DK" sz="1400" dirty="0" err="1" smtClean="0">
                <a:solidFill>
                  <a:schemeClr val="accent5"/>
                </a:solidFill>
                <a:latin typeface="Times New Roman" panose="02020603050405020304" pitchFamily="18" charset="0"/>
                <a:cs typeface="Times New Roman" panose="02020603050405020304" pitchFamily="18" charset="0"/>
              </a:rPr>
              <a:t>parentProperty</a:t>
            </a:r>
            <a:r>
              <a:rPr lang="da-DK" sz="1400" dirty="0" smtClean="0">
                <a:solidFill>
                  <a:schemeClr val="bg1"/>
                </a:solidFill>
                <a:latin typeface="Times New Roman" panose="02020603050405020304" pitchFamily="18" charset="0"/>
                <a:cs typeface="Times New Roman" panose="02020603050405020304" pitchFamily="18" charset="0"/>
              </a:rPr>
              <a:t> : 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7" name="Tekstfelt 6"/>
          <p:cNvSpPr txBox="1"/>
          <p:nvPr/>
        </p:nvSpPr>
        <p:spPr>
          <a:xfrm>
            <a:off x="986246" y="3256326"/>
            <a:ext cx="4859972"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&lt;</a:t>
            </a:r>
            <a:r>
              <a:rPr lang="da-DK" sz="1400" dirty="0" err="1" smtClean="0">
                <a:solidFill>
                  <a:schemeClr val="bg1"/>
                </a:solidFill>
                <a:latin typeface="Times New Roman" panose="02020603050405020304" pitchFamily="18" charset="0"/>
                <a:cs typeface="Times New Roman" panose="02020603050405020304" pitchFamily="18" charset="0"/>
              </a:rPr>
              <a:t>child</a:t>
            </a:r>
            <a:r>
              <a:rPr lang="da-DK" sz="1400" dirty="0" smtClean="0">
                <a:solidFill>
                  <a:schemeClr val="bg1"/>
                </a:solidFill>
                <a:latin typeface="Times New Roman" panose="02020603050405020304" pitchFamily="18" charset="0"/>
                <a:cs typeface="Times New Roman" panose="02020603050405020304" pitchFamily="18" charset="0"/>
              </a:rPr>
              <a:t>-component [</a:t>
            </a:r>
            <a:r>
              <a:rPr lang="da-DK" sz="1400" dirty="0" err="1" smtClean="0">
                <a:solidFill>
                  <a:schemeClr val="accent1"/>
                </a:solidFill>
                <a:latin typeface="Times New Roman" panose="02020603050405020304" pitchFamily="18" charset="0"/>
                <a:cs typeface="Times New Roman" panose="02020603050405020304" pitchFamily="18" charset="0"/>
              </a:rPr>
              <a:t>childProperty</a:t>
            </a:r>
            <a:r>
              <a:rPr lang="da-DK" sz="1400" dirty="0" smtClean="0">
                <a:solidFill>
                  <a:schemeClr val="bg1"/>
                </a:solidFill>
                <a:latin typeface="Times New Roman" panose="02020603050405020304" pitchFamily="18" charset="0"/>
                <a:cs typeface="Times New Roman" panose="02020603050405020304" pitchFamily="18" charset="0"/>
              </a:rPr>
              <a:t>] = ”</a:t>
            </a:r>
            <a:r>
              <a:rPr lang="da-DK" sz="1400" dirty="0" err="1" smtClean="0">
                <a:solidFill>
                  <a:schemeClr val="accent5"/>
                </a:solidFill>
                <a:latin typeface="Times New Roman" panose="02020603050405020304" pitchFamily="18" charset="0"/>
                <a:cs typeface="Times New Roman" panose="02020603050405020304" pitchFamily="18" charset="0"/>
              </a:rPr>
              <a:t>parentProperty</a:t>
            </a:r>
            <a:r>
              <a:rPr lang="da-DK" sz="1400" dirty="0" smtClean="0">
                <a:solidFill>
                  <a:schemeClr val="bg1"/>
                </a:solidFill>
                <a:latin typeface="Times New Roman" panose="02020603050405020304" pitchFamily="18" charset="0"/>
                <a:cs typeface="Times New Roman" panose="02020603050405020304" pitchFamily="18" charset="0"/>
              </a:rPr>
              <a:t>”&gt;&lt;</a:t>
            </a:r>
            <a:r>
              <a:rPr lang="da-DK" sz="1400" dirty="0" err="1" smtClean="0">
                <a:solidFill>
                  <a:schemeClr val="bg1"/>
                </a:solidFill>
                <a:latin typeface="Times New Roman" panose="02020603050405020304" pitchFamily="18" charset="0"/>
                <a:cs typeface="Times New Roman" panose="02020603050405020304" pitchFamily="18" charset="0"/>
              </a:rPr>
              <a:t>child</a:t>
            </a:r>
            <a:r>
              <a:rPr lang="da-DK" sz="1400" dirty="0" smtClean="0">
                <a:solidFill>
                  <a:schemeClr val="bg1"/>
                </a:solidFill>
                <a:latin typeface="Times New Roman" panose="02020603050405020304" pitchFamily="18" charset="0"/>
                <a:cs typeface="Times New Roman" panose="02020603050405020304" pitchFamily="18" charset="0"/>
              </a:rPr>
              <a: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8" name="Rektangel 7"/>
          <p:cNvSpPr/>
          <p:nvPr/>
        </p:nvSpPr>
        <p:spPr>
          <a:xfrm>
            <a:off x="6670476" y="1988840"/>
            <a:ext cx="3960440" cy="216024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felt 9"/>
          <p:cNvSpPr txBox="1"/>
          <p:nvPr/>
        </p:nvSpPr>
        <p:spPr>
          <a:xfrm>
            <a:off x="6670476" y="2017676"/>
            <a:ext cx="3456384" cy="341632"/>
          </a:xfrm>
          <a:prstGeom prst="rect">
            <a:avLst/>
          </a:prstGeom>
          <a:noFill/>
        </p:spPr>
        <p:txBody>
          <a:bodyPr wrap="square" rtlCol="0">
            <a:spAutoFit/>
          </a:bodyPr>
          <a:lstStyle/>
          <a:p>
            <a:pPr>
              <a:lnSpc>
                <a:spcPct val="90000"/>
              </a:lnSpc>
            </a:pPr>
            <a:r>
              <a:rPr lang="da-DK" dirty="0" err="1" smtClean="0">
                <a:solidFill>
                  <a:schemeClr val="bg1"/>
                </a:solidFill>
                <a:latin typeface="Times New Roman" panose="02020603050405020304" pitchFamily="18" charset="0"/>
                <a:cs typeface="Times New Roman" panose="02020603050405020304" pitchFamily="18" charset="0"/>
              </a:rPr>
              <a:t>ChildComponent</a:t>
            </a:r>
            <a:endParaRPr lang="en-GB" dirty="0">
              <a:latin typeface="Times New Roman" panose="02020603050405020304" pitchFamily="18" charset="0"/>
              <a:cs typeface="Times New Roman" panose="02020603050405020304" pitchFamily="18" charset="0"/>
            </a:endParaRPr>
          </a:p>
        </p:txBody>
      </p:sp>
      <p:sp>
        <p:nvSpPr>
          <p:cNvPr id="12" name="Tekstfelt 11"/>
          <p:cNvSpPr txBox="1"/>
          <p:nvPr/>
        </p:nvSpPr>
        <p:spPr>
          <a:xfrm>
            <a:off x="6958508" y="2664452"/>
            <a:ext cx="2160240"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@Input( ) </a:t>
            </a:r>
            <a:r>
              <a:rPr lang="da-DK" sz="1400" dirty="0" err="1" smtClean="0">
                <a:solidFill>
                  <a:schemeClr val="accent1"/>
                </a:solidFill>
                <a:latin typeface="Times New Roman" panose="02020603050405020304" pitchFamily="18" charset="0"/>
                <a:cs typeface="Times New Roman" panose="02020603050405020304" pitchFamily="18" charset="0"/>
              </a:rPr>
              <a:t>childProperty</a:t>
            </a:r>
            <a:r>
              <a:rPr lang="da-DK" sz="1400" dirty="0" smtClean="0">
                <a:solidFill>
                  <a:schemeClr val="bg1"/>
                </a:solidFill>
                <a:latin typeface="Times New Roman" panose="02020603050405020304" pitchFamily="18" charset="0"/>
                <a:cs typeface="Times New Roman" panose="02020603050405020304" pitchFamily="18" charset="0"/>
              </a:rPr>
              <a:t> : 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3" name="Tekstfelt 12"/>
          <p:cNvSpPr txBox="1"/>
          <p:nvPr/>
        </p:nvSpPr>
        <p:spPr>
          <a:xfrm>
            <a:off x="6958508" y="3372310"/>
            <a:ext cx="2376264"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&lt;p&gt; {{</a:t>
            </a:r>
            <a:r>
              <a:rPr lang="da-DK" sz="1400" dirty="0" err="1" smtClean="0">
                <a:solidFill>
                  <a:schemeClr val="accent1"/>
                </a:solidFill>
                <a:latin typeface="Times New Roman" panose="02020603050405020304" pitchFamily="18" charset="0"/>
                <a:cs typeface="Times New Roman" panose="02020603050405020304" pitchFamily="18" charset="0"/>
              </a:rPr>
              <a:t>childProperty</a:t>
            </a:r>
            <a:r>
              <a:rPr lang="da-DK" sz="1400" dirty="0" smtClean="0">
                <a:solidFill>
                  <a:schemeClr val="bg1"/>
                </a:solidFill>
                <a:latin typeface="Times New Roman" panose="02020603050405020304" pitchFamily="18" charset="0"/>
                <a:cs typeface="Times New Roman" panose="02020603050405020304" pitchFamily="18" charset="0"/>
              </a:rPr>
              <a:t> }} &lt;/p&gt;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4" name="Rektangel 13"/>
          <p:cNvSpPr/>
          <p:nvPr/>
        </p:nvSpPr>
        <p:spPr>
          <a:xfrm>
            <a:off x="3416232" y="4842520"/>
            <a:ext cx="4405520" cy="982273"/>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kstfelt 15"/>
          <p:cNvSpPr txBox="1"/>
          <p:nvPr/>
        </p:nvSpPr>
        <p:spPr>
          <a:xfrm>
            <a:off x="4240490" y="5333656"/>
            <a:ext cx="4859972"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 [</a:t>
            </a:r>
            <a:r>
              <a:rPr lang="da-DK" sz="1400" dirty="0" err="1" smtClean="0">
                <a:solidFill>
                  <a:schemeClr val="accent1"/>
                </a:solidFill>
                <a:latin typeface="Times New Roman" panose="02020603050405020304" pitchFamily="18" charset="0"/>
                <a:cs typeface="Times New Roman" panose="02020603050405020304" pitchFamily="18" charset="0"/>
              </a:rPr>
              <a:t>childProperty</a:t>
            </a:r>
            <a:r>
              <a:rPr lang="da-DK" sz="1400" dirty="0" smtClean="0">
                <a:solidFill>
                  <a:schemeClr val="bg1"/>
                </a:solidFill>
                <a:latin typeface="Times New Roman" panose="02020603050405020304" pitchFamily="18" charset="0"/>
                <a:cs typeface="Times New Roman" panose="02020603050405020304" pitchFamily="18" charset="0"/>
              </a:rPr>
              <a:t>] = ”</a:t>
            </a:r>
            <a:r>
              <a:rPr lang="da-DK" sz="1400" dirty="0" err="1" smtClean="0">
                <a:solidFill>
                  <a:schemeClr val="accent5"/>
                </a:solidFill>
                <a:latin typeface="Times New Roman" panose="02020603050405020304" pitchFamily="18" charset="0"/>
                <a:cs typeface="Times New Roman" panose="02020603050405020304" pitchFamily="18" charset="0"/>
              </a:rPr>
              <a:t>parentProperty</a:t>
            </a:r>
            <a:r>
              <a:rPr lang="da-DK" sz="1400" dirty="0" smtClean="0">
                <a:solidFill>
                  <a:schemeClr val="bg1"/>
                </a:solidFill>
                <a:latin typeface="Times New Roman" panose="02020603050405020304" pitchFamily="18" charset="0"/>
                <a:cs typeface="Times New Roman" panose="02020603050405020304" pitchFamily="18" charset="0"/>
              </a:rPr>
              <a: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7" name="Tekstfelt 16"/>
          <p:cNvSpPr txBox="1"/>
          <p:nvPr/>
        </p:nvSpPr>
        <p:spPr>
          <a:xfrm>
            <a:off x="3890800" y="4880785"/>
            <a:ext cx="3456384" cy="341632"/>
          </a:xfrm>
          <a:prstGeom prst="rect">
            <a:avLst/>
          </a:prstGeom>
          <a:noFill/>
        </p:spPr>
        <p:txBody>
          <a:bodyPr wrap="square" rtlCol="0">
            <a:spAutoFit/>
          </a:bodyPr>
          <a:lstStyle/>
          <a:p>
            <a:pPr>
              <a:lnSpc>
                <a:spcPct val="90000"/>
              </a:lnSpc>
            </a:pPr>
            <a:r>
              <a:rPr lang="da-DK" dirty="0" smtClean="0">
                <a:solidFill>
                  <a:schemeClr val="bg1"/>
                </a:solidFill>
                <a:latin typeface="Times New Roman" panose="02020603050405020304" pitchFamily="18" charset="0"/>
                <a:cs typeface="Times New Roman" panose="02020603050405020304" pitchFamily="18" charset="0"/>
              </a:rPr>
              <a:t>Property-binding in </a:t>
            </a:r>
            <a:r>
              <a:rPr lang="da-DK" dirty="0" err="1" smtClean="0">
                <a:solidFill>
                  <a:schemeClr val="bg1"/>
                </a:solidFill>
                <a:latin typeface="Times New Roman" panose="02020603050405020304" pitchFamily="18" charset="0"/>
                <a:cs typeface="Times New Roman" panose="02020603050405020304" pitchFamily="18" charset="0"/>
              </a:rPr>
              <a:t>parents</a:t>
            </a:r>
            <a:r>
              <a:rPr lang="da-DK" dirty="0" smtClean="0">
                <a:solidFill>
                  <a:schemeClr val="bg1"/>
                </a:solidFill>
                <a:latin typeface="Times New Roman" panose="02020603050405020304" pitchFamily="18" charset="0"/>
                <a:cs typeface="Times New Roman" panose="02020603050405020304" pitchFamily="18" charset="0"/>
              </a:rPr>
              <a:t> html: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5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1844" y="274638"/>
            <a:ext cx="9865096" cy="1020762"/>
          </a:xfrm>
        </p:spPr>
        <p:txBody>
          <a:bodyPr>
            <a:normAutofit/>
          </a:bodyPr>
          <a:lstStyle/>
          <a:p>
            <a:r>
              <a:rPr lang="da-DK" sz="4800" dirty="0" smtClean="0"/>
              <a:t>Child to </a:t>
            </a:r>
            <a:r>
              <a:rPr lang="da-DK" sz="4800" dirty="0" err="1" smtClean="0"/>
              <a:t>parent</a:t>
            </a:r>
            <a:r>
              <a:rPr lang="da-DK" sz="4800" dirty="0" smtClean="0"/>
              <a:t> - @Output() </a:t>
            </a:r>
            <a:endParaRPr lang="en-GB" sz="4800" dirty="0"/>
          </a:p>
        </p:txBody>
      </p:sp>
      <p:sp>
        <p:nvSpPr>
          <p:cNvPr id="3" name="Rektangel 2"/>
          <p:cNvSpPr/>
          <p:nvPr/>
        </p:nvSpPr>
        <p:spPr>
          <a:xfrm>
            <a:off x="914806" y="1970708"/>
            <a:ext cx="5251614" cy="216024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felt 4"/>
          <p:cNvSpPr txBox="1"/>
          <p:nvPr/>
        </p:nvSpPr>
        <p:spPr>
          <a:xfrm>
            <a:off x="981844" y="2022959"/>
            <a:ext cx="3456384" cy="341632"/>
          </a:xfrm>
          <a:prstGeom prst="rect">
            <a:avLst/>
          </a:prstGeom>
          <a:noFill/>
        </p:spPr>
        <p:txBody>
          <a:bodyPr wrap="square" rtlCol="0">
            <a:spAutoFit/>
          </a:bodyPr>
          <a:lstStyle/>
          <a:p>
            <a:pPr>
              <a:lnSpc>
                <a:spcPct val="90000"/>
              </a:lnSpc>
            </a:pPr>
            <a:r>
              <a:rPr lang="da-DK" dirty="0" err="1" smtClean="0">
                <a:solidFill>
                  <a:schemeClr val="bg1"/>
                </a:solidFill>
                <a:latin typeface="Times New Roman" panose="02020603050405020304" pitchFamily="18" charset="0"/>
                <a:cs typeface="Times New Roman" panose="02020603050405020304" pitchFamily="18" charset="0"/>
              </a:rPr>
              <a:t>ParentComponent</a:t>
            </a:r>
            <a:endParaRPr lang="en-GB" dirty="0">
              <a:latin typeface="Times New Roman" panose="02020603050405020304" pitchFamily="18" charset="0"/>
              <a:cs typeface="Times New Roman" panose="02020603050405020304" pitchFamily="18" charset="0"/>
            </a:endParaRPr>
          </a:p>
        </p:txBody>
      </p:sp>
      <p:sp>
        <p:nvSpPr>
          <p:cNvPr id="6" name="Tekstfelt 5"/>
          <p:cNvSpPr txBox="1"/>
          <p:nvPr/>
        </p:nvSpPr>
        <p:spPr>
          <a:xfrm>
            <a:off x="1065099" y="2528828"/>
            <a:ext cx="2160240" cy="286232"/>
          </a:xfrm>
          <a:prstGeom prst="rect">
            <a:avLst/>
          </a:prstGeom>
          <a:noFill/>
        </p:spPr>
        <p:txBody>
          <a:bodyPr wrap="square" rtlCol="0">
            <a:spAutoFit/>
          </a:bodyPr>
          <a:lstStyle/>
          <a:p>
            <a:pPr>
              <a:lnSpc>
                <a:spcPct val="90000"/>
              </a:lnSpc>
            </a:pPr>
            <a:r>
              <a:rPr lang="da-DK" sz="1400" dirty="0" err="1" smtClean="0">
                <a:solidFill>
                  <a:schemeClr val="accent5"/>
                </a:solidFill>
                <a:latin typeface="Times New Roman" panose="02020603050405020304" pitchFamily="18" charset="0"/>
                <a:cs typeface="Times New Roman" panose="02020603050405020304" pitchFamily="18" charset="0"/>
              </a:rPr>
              <a:t>parentProperty</a:t>
            </a:r>
            <a:r>
              <a:rPr lang="da-DK" sz="1400" dirty="0" smtClean="0">
                <a:solidFill>
                  <a:schemeClr val="bg1"/>
                </a:solidFill>
                <a:latin typeface="Times New Roman" panose="02020603050405020304" pitchFamily="18" charset="0"/>
                <a:cs typeface="Times New Roman" panose="02020603050405020304" pitchFamily="18" charset="0"/>
              </a:rPr>
              <a:t> : 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7" name="Tekstfelt 6"/>
          <p:cNvSpPr txBox="1"/>
          <p:nvPr/>
        </p:nvSpPr>
        <p:spPr>
          <a:xfrm>
            <a:off x="993588" y="3542558"/>
            <a:ext cx="5532872"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&lt;</a:t>
            </a:r>
            <a:r>
              <a:rPr lang="da-DK" sz="1400" dirty="0" err="1" smtClean="0">
                <a:solidFill>
                  <a:schemeClr val="bg1"/>
                </a:solidFill>
                <a:latin typeface="Times New Roman" panose="02020603050405020304" pitchFamily="18" charset="0"/>
                <a:cs typeface="Times New Roman" panose="02020603050405020304" pitchFamily="18" charset="0"/>
              </a:rPr>
              <a:t>child</a:t>
            </a:r>
            <a:r>
              <a:rPr lang="da-DK" sz="1400" dirty="0" smtClean="0">
                <a:solidFill>
                  <a:schemeClr val="bg1"/>
                </a:solidFill>
                <a:latin typeface="Times New Roman" panose="02020603050405020304" pitchFamily="18" charset="0"/>
                <a:cs typeface="Times New Roman" panose="02020603050405020304" pitchFamily="18" charset="0"/>
              </a:rPr>
              <a:t>-component (</a:t>
            </a:r>
            <a:r>
              <a:rPr lang="da-DK" sz="1400" dirty="0" err="1" smtClean="0">
                <a:solidFill>
                  <a:schemeClr val="accent1"/>
                </a:solidFill>
                <a:latin typeface="Times New Roman" panose="02020603050405020304" pitchFamily="18" charset="0"/>
                <a:cs typeface="Times New Roman" panose="02020603050405020304" pitchFamily="18" charset="0"/>
              </a:rPr>
              <a:t>eventEmitter</a:t>
            </a:r>
            <a:r>
              <a:rPr lang="da-DK" sz="1400" dirty="0" smtClean="0">
                <a:solidFill>
                  <a:schemeClr val="bg1"/>
                </a:solidFill>
                <a:latin typeface="Times New Roman" panose="02020603050405020304" pitchFamily="18" charset="0"/>
                <a:cs typeface="Times New Roman" panose="02020603050405020304" pitchFamily="18" charset="0"/>
              </a:rPr>
              <a:t>) = ”</a:t>
            </a:r>
            <a:r>
              <a:rPr lang="da-DK" sz="1400" dirty="0" err="1" smtClean="0">
                <a:solidFill>
                  <a:schemeClr val="accent3"/>
                </a:solidFill>
                <a:latin typeface="Times New Roman" panose="02020603050405020304" pitchFamily="18" charset="0"/>
                <a:cs typeface="Times New Roman" panose="02020603050405020304" pitchFamily="18" charset="0"/>
              </a:rPr>
              <a:t>eventHandler</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smtClean="0">
                <a:solidFill>
                  <a:schemeClr val="accent2"/>
                </a:solidFill>
                <a:latin typeface="Times New Roman" panose="02020603050405020304" pitchFamily="18" charset="0"/>
                <a:cs typeface="Times New Roman" panose="02020603050405020304" pitchFamily="18" charset="0"/>
              </a:rPr>
              <a:t>$event</a:t>
            </a:r>
            <a:r>
              <a:rPr lang="da-DK" sz="1400" dirty="0" smtClean="0">
                <a:solidFill>
                  <a:schemeClr val="bg1"/>
                </a:solidFill>
                <a:latin typeface="Times New Roman" panose="02020603050405020304" pitchFamily="18" charset="0"/>
                <a:cs typeface="Times New Roman" panose="02020603050405020304" pitchFamily="18" charset="0"/>
              </a:rPr>
              <a:t>)” &gt;&lt;</a:t>
            </a:r>
            <a:r>
              <a:rPr lang="da-DK" sz="1400" dirty="0" err="1" smtClean="0">
                <a:solidFill>
                  <a:schemeClr val="bg1"/>
                </a:solidFill>
                <a:latin typeface="Times New Roman" panose="02020603050405020304" pitchFamily="18" charset="0"/>
                <a:cs typeface="Times New Roman" panose="02020603050405020304" pitchFamily="18" charset="0"/>
              </a:rPr>
              <a:t>child</a:t>
            </a:r>
            <a:r>
              <a:rPr lang="da-DK" sz="1400" dirty="0" smtClean="0">
                <a:solidFill>
                  <a:schemeClr val="bg1"/>
                </a:solidFill>
                <a:latin typeface="Times New Roman" panose="02020603050405020304" pitchFamily="18" charset="0"/>
                <a:cs typeface="Times New Roman" panose="02020603050405020304" pitchFamily="18" charset="0"/>
              </a:rPr>
              <a: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8" name="Rektangel 7"/>
          <p:cNvSpPr/>
          <p:nvPr/>
        </p:nvSpPr>
        <p:spPr>
          <a:xfrm>
            <a:off x="6670476" y="1988840"/>
            <a:ext cx="4392488" cy="216024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kstfelt 9"/>
          <p:cNvSpPr txBox="1"/>
          <p:nvPr/>
        </p:nvSpPr>
        <p:spPr>
          <a:xfrm>
            <a:off x="6670476" y="2017676"/>
            <a:ext cx="3456384" cy="341632"/>
          </a:xfrm>
          <a:prstGeom prst="rect">
            <a:avLst/>
          </a:prstGeom>
          <a:noFill/>
        </p:spPr>
        <p:txBody>
          <a:bodyPr wrap="square" rtlCol="0">
            <a:spAutoFit/>
          </a:bodyPr>
          <a:lstStyle/>
          <a:p>
            <a:pPr>
              <a:lnSpc>
                <a:spcPct val="90000"/>
              </a:lnSpc>
            </a:pPr>
            <a:r>
              <a:rPr lang="da-DK" dirty="0" err="1" smtClean="0">
                <a:solidFill>
                  <a:schemeClr val="bg1"/>
                </a:solidFill>
                <a:latin typeface="Times New Roman" panose="02020603050405020304" pitchFamily="18" charset="0"/>
                <a:cs typeface="Times New Roman" panose="02020603050405020304" pitchFamily="18" charset="0"/>
              </a:rPr>
              <a:t>ChildComponent</a:t>
            </a:r>
            <a:endParaRPr lang="en-GB" dirty="0">
              <a:latin typeface="Times New Roman" panose="02020603050405020304" pitchFamily="18" charset="0"/>
              <a:cs typeface="Times New Roman" panose="02020603050405020304" pitchFamily="18" charset="0"/>
            </a:endParaRPr>
          </a:p>
        </p:txBody>
      </p:sp>
      <p:sp>
        <p:nvSpPr>
          <p:cNvPr id="12" name="Tekstfelt 11"/>
          <p:cNvSpPr txBox="1"/>
          <p:nvPr/>
        </p:nvSpPr>
        <p:spPr>
          <a:xfrm>
            <a:off x="6683439" y="2595540"/>
            <a:ext cx="3960440"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@Output( ) </a:t>
            </a:r>
            <a:r>
              <a:rPr lang="da-DK" sz="1400" dirty="0" err="1" smtClean="0">
                <a:solidFill>
                  <a:schemeClr val="accent1"/>
                </a:solidFill>
                <a:latin typeface="Times New Roman" panose="02020603050405020304" pitchFamily="18" charset="0"/>
                <a:cs typeface="Times New Roman" panose="02020603050405020304" pitchFamily="18" charset="0"/>
              </a:rPr>
              <a:t>eventEmitter</a:t>
            </a:r>
            <a:r>
              <a:rPr lang="da-DK" sz="1400" dirty="0" smtClean="0">
                <a:solidFill>
                  <a:schemeClr val="accent1"/>
                </a:solidFill>
                <a:latin typeface="Times New Roman" panose="02020603050405020304" pitchFamily="18" charset="0"/>
                <a:cs typeface="Times New Roman" panose="02020603050405020304" pitchFamily="18" charset="0"/>
              </a:rPr>
              <a:t> </a:t>
            </a:r>
            <a:r>
              <a:rPr lang="da-DK" sz="1400" dirty="0" smtClean="0">
                <a:solidFill>
                  <a:schemeClr val="bg1"/>
                </a:solidFill>
                <a:latin typeface="Times New Roman" panose="02020603050405020304" pitchFamily="18" charset="0"/>
                <a:cs typeface="Times New Roman" panose="02020603050405020304" pitchFamily="18" charset="0"/>
              </a:rPr>
              <a:t>= new </a:t>
            </a:r>
            <a:r>
              <a:rPr lang="da-DK" sz="1400" dirty="0" err="1" smtClean="0">
                <a:solidFill>
                  <a:schemeClr val="bg1"/>
                </a:solidFill>
                <a:latin typeface="Times New Roman" panose="02020603050405020304" pitchFamily="18" charset="0"/>
                <a:cs typeface="Times New Roman" panose="02020603050405020304" pitchFamily="18" charset="0"/>
              </a:rPr>
              <a:t>EventEmitter</a:t>
            </a:r>
            <a:r>
              <a:rPr lang="da-DK" sz="1400" dirty="0" smtClean="0">
                <a:solidFill>
                  <a:schemeClr val="bg1"/>
                </a:solidFill>
                <a:latin typeface="Times New Roman" panose="02020603050405020304" pitchFamily="18" charset="0"/>
                <a:cs typeface="Times New Roman" panose="02020603050405020304" pitchFamily="18" charset="0"/>
              </a:rPr>
              <a:t>&lt;T&gt;()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3" name="Tekstfelt 12"/>
          <p:cNvSpPr txBox="1"/>
          <p:nvPr/>
        </p:nvSpPr>
        <p:spPr>
          <a:xfrm>
            <a:off x="6738675" y="3532171"/>
            <a:ext cx="4611411"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&lt;p&gt; (</a:t>
            </a:r>
            <a:r>
              <a:rPr lang="da-DK" sz="1400" dirty="0" err="1" smtClean="0">
                <a:solidFill>
                  <a:schemeClr val="bg1"/>
                </a:solidFill>
                <a:latin typeface="Times New Roman" panose="02020603050405020304" pitchFamily="18" charset="0"/>
                <a:cs typeface="Times New Roman" panose="02020603050405020304" pitchFamily="18" charset="0"/>
              </a:rPr>
              <a:t>someEvent</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bg1"/>
                </a:solidFill>
                <a:latin typeface="Times New Roman" panose="02020603050405020304" pitchFamily="18" charset="0"/>
                <a:cs typeface="Times New Roman" panose="02020603050405020304" pitchFamily="18" charset="0"/>
              </a:rPr>
              <a:t>someMethod</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accent2"/>
                </a:solidFill>
                <a:latin typeface="Times New Roman" panose="02020603050405020304" pitchFamily="18" charset="0"/>
                <a:cs typeface="Times New Roman" panose="02020603050405020304" pitchFamily="18" charset="0"/>
              </a:rPr>
              <a:t>someValue</a:t>
            </a:r>
            <a:r>
              <a:rPr lang="da-DK" sz="1400" dirty="0" smtClean="0">
                <a:solidFill>
                  <a:schemeClr val="bg1"/>
                </a:solidFill>
                <a:latin typeface="Times New Roman" panose="02020603050405020304" pitchFamily="18" charset="0"/>
                <a:cs typeface="Times New Roman" panose="02020603050405020304" pitchFamily="18" charset="0"/>
              </a:rPr>
              <a:t>’)” &lt;/p&gt;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4" name="Rektangel 13"/>
          <p:cNvSpPr/>
          <p:nvPr/>
        </p:nvSpPr>
        <p:spPr>
          <a:xfrm>
            <a:off x="3412403" y="4427321"/>
            <a:ext cx="5774524" cy="1968917"/>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kstfelt 15"/>
          <p:cNvSpPr txBox="1"/>
          <p:nvPr/>
        </p:nvSpPr>
        <p:spPr>
          <a:xfrm>
            <a:off x="4654252" y="4930989"/>
            <a:ext cx="4859972" cy="286232"/>
          </a:xfrm>
          <a:prstGeom prst="rect">
            <a:avLst/>
          </a:prstGeom>
          <a:noFill/>
        </p:spPr>
        <p:txBody>
          <a:bodyPr wrap="square" rtlCol="0">
            <a:spAutoFit/>
          </a:bodyPr>
          <a:lstStyle/>
          <a:p>
            <a:pPr>
              <a:lnSpc>
                <a:spcPct val="90000"/>
              </a:lnSpc>
            </a:pPr>
            <a:r>
              <a:rPr lang="da-DK" sz="1400" dirty="0">
                <a:solidFill>
                  <a:schemeClr val="bg1"/>
                </a:solidFill>
                <a:latin typeface="Times New Roman" panose="02020603050405020304" pitchFamily="18" charset="0"/>
                <a:cs typeface="Times New Roman" panose="02020603050405020304" pitchFamily="18" charset="0"/>
              </a:rPr>
              <a:t> </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accent1"/>
                </a:solidFill>
                <a:latin typeface="Times New Roman" panose="02020603050405020304" pitchFamily="18" charset="0"/>
                <a:cs typeface="Times New Roman" panose="02020603050405020304" pitchFamily="18" charset="0"/>
              </a:rPr>
              <a:t>eventEmitter</a:t>
            </a:r>
            <a:r>
              <a:rPr lang="da-DK" sz="1400" dirty="0">
                <a:solidFill>
                  <a:schemeClr val="bg1"/>
                </a:solidFill>
                <a:latin typeface="Times New Roman" panose="02020603050405020304" pitchFamily="18" charset="0"/>
                <a:cs typeface="Times New Roman" panose="02020603050405020304" pitchFamily="18" charset="0"/>
              </a:rPr>
              <a:t>) = ”</a:t>
            </a:r>
            <a:r>
              <a:rPr lang="da-DK" sz="1400" dirty="0" err="1">
                <a:solidFill>
                  <a:schemeClr val="accent3"/>
                </a:solidFill>
                <a:latin typeface="Times New Roman" panose="02020603050405020304" pitchFamily="18" charset="0"/>
                <a:cs typeface="Times New Roman" panose="02020603050405020304" pitchFamily="18" charset="0"/>
              </a:rPr>
              <a:t>eventHandler</a:t>
            </a:r>
            <a:r>
              <a:rPr lang="da-DK" sz="1400" dirty="0">
                <a:solidFill>
                  <a:schemeClr val="bg1"/>
                </a:solidFill>
                <a:latin typeface="Times New Roman" panose="02020603050405020304" pitchFamily="18" charset="0"/>
                <a:cs typeface="Times New Roman" panose="02020603050405020304" pitchFamily="18" charset="0"/>
              </a:rPr>
              <a:t>(</a:t>
            </a:r>
            <a:r>
              <a:rPr lang="da-DK" sz="1400" dirty="0">
                <a:solidFill>
                  <a:schemeClr val="accent2"/>
                </a:solidFill>
                <a:latin typeface="Times New Roman" panose="02020603050405020304" pitchFamily="18" charset="0"/>
                <a:cs typeface="Times New Roman" panose="02020603050405020304" pitchFamily="18" charset="0"/>
              </a:rPr>
              <a:t>$event</a:t>
            </a:r>
            <a:r>
              <a:rPr lang="da-DK" sz="1400" dirty="0">
                <a:solidFill>
                  <a:schemeClr val="bg1"/>
                </a:solidFill>
                <a:latin typeface="Times New Roman" panose="02020603050405020304" pitchFamily="18" charset="0"/>
                <a:cs typeface="Times New Roman" panose="02020603050405020304" pitchFamily="18" charset="0"/>
              </a:rPr>
              <a: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7" name="Tekstfelt 16"/>
          <p:cNvSpPr txBox="1"/>
          <p:nvPr/>
        </p:nvSpPr>
        <p:spPr>
          <a:xfrm>
            <a:off x="3793703" y="4579216"/>
            <a:ext cx="5011924" cy="341632"/>
          </a:xfrm>
          <a:prstGeom prst="rect">
            <a:avLst/>
          </a:prstGeom>
          <a:noFill/>
        </p:spPr>
        <p:txBody>
          <a:bodyPr wrap="square" rtlCol="0">
            <a:spAutoFit/>
          </a:bodyPr>
          <a:lstStyle/>
          <a:p>
            <a:pPr>
              <a:lnSpc>
                <a:spcPct val="90000"/>
              </a:lnSpc>
            </a:pPr>
            <a:r>
              <a:rPr lang="da-DK" dirty="0" smtClean="0">
                <a:solidFill>
                  <a:schemeClr val="bg1"/>
                </a:solidFill>
                <a:latin typeface="Times New Roman" panose="02020603050405020304" pitchFamily="18" charset="0"/>
                <a:cs typeface="Times New Roman" panose="02020603050405020304" pitchFamily="18" charset="0"/>
              </a:rPr>
              <a:t>Event-binding in </a:t>
            </a:r>
            <a:r>
              <a:rPr lang="da-DK" dirty="0" err="1" smtClean="0">
                <a:solidFill>
                  <a:schemeClr val="bg1"/>
                </a:solidFill>
                <a:latin typeface="Times New Roman" panose="02020603050405020304" pitchFamily="18" charset="0"/>
                <a:cs typeface="Times New Roman" panose="02020603050405020304" pitchFamily="18" charset="0"/>
              </a:rPr>
              <a:t>parents</a:t>
            </a:r>
            <a:r>
              <a:rPr lang="da-DK" dirty="0" smtClean="0">
                <a:solidFill>
                  <a:schemeClr val="bg1"/>
                </a:solidFill>
                <a:latin typeface="Times New Roman" panose="02020603050405020304" pitchFamily="18" charset="0"/>
                <a:cs typeface="Times New Roman" panose="02020603050405020304" pitchFamily="18" charset="0"/>
              </a:rPr>
              <a:t> html in the </a:t>
            </a:r>
            <a:r>
              <a:rPr lang="da-DK" dirty="0" err="1" smtClean="0">
                <a:solidFill>
                  <a:schemeClr val="bg1"/>
                </a:solidFill>
                <a:latin typeface="Times New Roman" panose="02020603050405020304" pitchFamily="18" charset="0"/>
                <a:cs typeface="Times New Roman" panose="02020603050405020304" pitchFamily="18" charset="0"/>
              </a:rPr>
              <a:t>child-selector</a:t>
            </a:r>
            <a:r>
              <a:rPr lang="da-DK" dirty="0" smtClean="0">
                <a:solidFill>
                  <a:schemeClr val="bg1"/>
                </a:solidFill>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15" name="Tekstfelt 14"/>
          <p:cNvSpPr txBox="1"/>
          <p:nvPr/>
        </p:nvSpPr>
        <p:spPr>
          <a:xfrm>
            <a:off x="1065099" y="2896782"/>
            <a:ext cx="4962275" cy="286232"/>
          </a:xfrm>
          <a:prstGeom prst="rect">
            <a:avLst/>
          </a:prstGeom>
          <a:noFill/>
        </p:spPr>
        <p:txBody>
          <a:bodyPr wrap="square" rtlCol="0">
            <a:spAutoFit/>
          </a:bodyPr>
          <a:lstStyle/>
          <a:p>
            <a:pPr>
              <a:lnSpc>
                <a:spcPct val="90000"/>
              </a:lnSpc>
            </a:pPr>
            <a:r>
              <a:rPr lang="da-DK" sz="1400" dirty="0" err="1" smtClean="0">
                <a:solidFill>
                  <a:schemeClr val="accent3"/>
                </a:solidFill>
                <a:latin typeface="Times New Roman" panose="02020603050405020304" pitchFamily="18" charset="0"/>
                <a:cs typeface="Times New Roman" panose="02020603050405020304" pitchFamily="18" charset="0"/>
              </a:rPr>
              <a:t>eventHandler</a:t>
            </a:r>
            <a:r>
              <a:rPr lang="da-DK" sz="1400" dirty="0" smtClean="0">
                <a:solidFill>
                  <a:schemeClr val="accent5"/>
                </a:solidFill>
                <a:latin typeface="Times New Roman" panose="02020603050405020304" pitchFamily="18" charset="0"/>
                <a:cs typeface="Times New Roman" panose="02020603050405020304" pitchFamily="18" charset="0"/>
              </a:rPr>
              <a:t> (</a:t>
            </a:r>
            <a:r>
              <a:rPr lang="da-DK" sz="1400" dirty="0" err="1" smtClean="0">
                <a:solidFill>
                  <a:schemeClr val="accent2"/>
                </a:solidFill>
                <a:latin typeface="Times New Roman" panose="02020603050405020304" pitchFamily="18" charset="0"/>
                <a:cs typeface="Times New Roman" panose="02020603050405020304" pitchFamily="18" charset="0"/>
              </a:rPr>
              <a:t>fromChild</a:t>
            </a:r>
            <a:r>
              <a:rPr lang="da-DK" sz="1400" dirty="0" smtClean="0">
                <a:solidFill>
                  <a:schemeClr val="accent5"/>
                </a:solidFill>
                <a:latin typeface="Times New Roman" panose="02020603050405020304" pitchFamily="18" charset="0"/>
                <a:cs typeface="Times New Roman" panose="02020603050405020304" pitchFamily="18" charset="0"/>
              </a:rPr>
              <a:t> </a:t>
            </a:r>
            <a:r>
              <a:rPr lang="da-DK" sz="1400" dirty="0" smtClean="0">
                <a:solidFill>
                  <a:schemeClr val="bg1"/>
                </a:solidFill>
                <a:latin typeface="Times New Roman" panose="02020603050405020304" pitchFamily="18" charset="0"/>
                <a:cs typeface="Times New Roman" panose="02020603050405020304" pitchFamily="18" charset="0"/>
              </a:rPr>
              <a:t>: T) {</a:t>
            </a:r>
            <a:r>
              <a:rPr lang="da-DK" sz="1400" dirty="0" err="1" smtClean="0">
                <a:solidFill>
                  <a:schemeClr val="bg1"/>
                </a:solidFill>
                <a:latin typeface="Times New Roman" panose="02020603050405020304" pitchFamily="18" charset="0"/>
                <a:cs typeface="Times New Roman" panose="02020603050405020304" pitchFamily="18" charset="0"/>
              </a:rPr>
              <a:t>this</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a:solidFill>
                  <a:schemeClr val="accent5"/>
                </a:solidFill>
                <a:latin typeface="Times New Roman" panose="02020603050405020304" pitchFamily="18" charset="0"/>
                <a:cs typeface="Times New Roman" panose="02020603050405020304" pitchFamily="18" charset="0"/>
              </a:rPr>
              <a:t> </a:t>
            </a:r>
            <a:r>
              <a:rPr lang="da-DK" sz="1400" dirty="0" err="1" smtClean="0">
                <a:solidFill>
                  <a:schemeClr val="accent5"/>
                </a:solidFill>
                <a:latin typeface="Times New Roman" panose="02020603050405020304" pitchFamily="18" charset="0"/>
                <a:cs typeface="Times New Roman" panose="02020603050405020304" pitchFamily="18" charset="0"/>
              </a:rPr>
              <a:t>parentProperty</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accent2"/>
                </a:solidFill>
                <a:latin typeface="Times New Roman" panose="02020603050405020304" pitchFamily="18" charset="0"/>
                <a:cs typeface="Times New Roman" panose="02020603050405020304" pitchFamily="18" charset="0"/>
              </a:rPr>
              <a:t>fromChild</a:t>
            </a:r>
            <a:r>
              <a:rPr lang="da-DK" sz="1400" dirty="0" smtClean="0">
                <a:solidFill>
                  <a:schemeClr val="bg1"/>
                </a:solidFill>
                <a:latin typeface="Times New Roman" panose="02020603050405020304" pitchFamily="18" charset="0"/>
                <a:cs typeface="Times New Roman" panose="02020603050405020304" pitchFamily="18" charset="0"/>
              </a:rPr>
              <a:t>;} </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8" name="Tekstfelt 17"/>
          <p:cNvSpPr txBox="1"/>
          <p:nvPr/>
        </p:nvSpPr>
        <p:spPr>
          <a:xfrm>
            <a:off x="6738675" y="2998101"/>
            <a:ext cx="4395387" cy="286232"/>
          </a:xfrm>
          <a:prstGeom prst="rect">
            <a:avLst/>
          </a:prstGeom>
          <a:noFill/>
        </p:spPr>
        <p:txBody>
          <a:bodyPr wrap="square" rtlCol="0">
            <a:spAutoFit/>
          </a:bodyPr>
          <a:lstStyle/>
          <a:p>
            <a:pPr>
              <a:lnSpc>
                <a:spcPct val="90000"/>
              </a:lnSpc>
            </a:pPr>
            <a:r>
              <a:rPr lang="da-DK" sz="1400" dirty="0" err="1" smtClean="0">
                <a:solidFill>
                  <a:schemeClr val="bg1"/>
                </a:solidFill>
                <a:latin typeface="Times New Roman" panose="02020603050405020304" pitchFamily="18" charset="0"/>
                <a:cs typeface="Times New Roman" panose="02020603050405020304" pitchFamily="18" charset="0"/>
              </a:rPr>
              <a:t>someMethod</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accent2"/>
                </a:solidFill>
                <a:latin typeface="Times New Roman" panose="02020603050405020304" pitchFamily="18" charset="0"/>
                <a:cs typeface="Times New Roman" panose="02020603050405020304" pitchFamily="18" charset="0"/>
              </a:rPr>
              <a:t>value</a:t>
            </a:r>
            <a:r>
              <a:rPr lang="da-DK" sz="1400" dirty="0" smtClean="0">
                <a:solidFill>
                  <a:schemeClr val="bg1"/>
                </a:solidFill>
                <a:latin typeface="Times New Roman" panose="02020603050405020304" pitchFamily="18" charset="0"/>
                <a:cs typeface="Times New Roman" panose="02020603050405020304" pitchFamily="18" charset="0"/>
              </a:rPr>
              <a:t> : T ){</a:t>
            </a:r>
            <a:r>
              <a:rPr lang="da-DK" sz="1400" dirty="0" err="1" smtClean="0">
                <a:solidFill>
                  <a:schemeClr val="bg1"/>
                </a:solidFill>
                <a:latin typeface="Times New Roman" panose="02020603050405020304" pitchFamily="18" charset="0"/>
                <a:cs typeface="Times New Roman" panose="02020603050405020304" pitchFamily="18" charset="0"/>
              </a:rPr>
              <a:t>this.</a:t>
            </a:r>
            <a:r>
              <a:rPr lang="da-DK" sz="1400" dirty="0" err="1" smtClean="0">
                <a:solidFill>
                  <a:schemeClr val="accent1"/>
                </a:solidFill>
                <a:latin typeface="Times New Roman" panose="02020603050405020304" pitchFamily="18" charset="0"/>
                <a:cs typeface="Times New Roman" panose="02020603050405020304" pitchFamily="18" charset="0"/>
              </a:rPr>
              <a:t>eventEmitter.</a:t>
            </a:r>
            <a:r>
              <a:rPr lang="da-DK" sz="1400" dirty="0" err="1" smtClean="0">
                <a:solidFill>
                  <a:schemeClr val="bg1"/>
                </a:solidFill>
                <a:latin typeface="Times New Roman" panose="02020603050405020304" pitchFamily="18" charset="0"/>
                <a:cs typeface="Times New Roman" panose="02020603050405020304" pitchFamily="18" charset="0"/>
              </a:rPr>
              <a:t>emit</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accent2"/>
                </a:solidFill>
                <a:latin typeface="Times New Roman" panose="02020603050405020304" pitchFamily="18" charset="0"/>
                <a:cs typeface="Times New Roman" panose="02020603050405020304" pitchFamily="18" charset="0"/>
              </a:rPr>
              <a:t>value</a:t>
            </a:r>
            <a:r>
              <a:rPr lang="da-DK" sz="1400" dirty="0" smtClean="0">
                <a:solidFill>
                  <a:schemeClr val="bg1"/>
                </a:solidFill>
                <a:latin typeface="Times New Roman" panose="02020603050405020304" pitchFamily="18" charset="0"/>
                <a:cs typeface="Times New Roman" panose="02020603050405020304" pitchFamily="18" charset="0"/>
              </a:rPr>
              <a:t>)}</a:t>
            </a:r>
            <a:endParaRPr lang="en-GB" sz="1400" dirty="0">
              <a:solidFill>
                <a:schemeClr val="bg1"/>
              </a:solidFill>
              <a:latin typeface="Times New Roman" panose="02020603050405020304" pitchFamily="18" charset="0"/>
              <a:cs typeface="Times New Roman" panose="02020603050405020304" pitchFamily="18" charset="0"/>
            </a:endParaRPr>
          </a:p>
        </p:txBody>
      </p:sp>
      <p:sp>
        <p:nvSpPr>
          <p:cNvPr id="19" name="Tekstfelt 18"/>
          <p:cNvSpPr txBox="1"/>
          <p:nvPr/>
        </p:nvSpPr>
        <p:spPr>
          <a:xfrm>
            <a:off x="3802344" y="5413188"/>
            <a:ext cx="5011924" cy="341632"/>
          </a:xfrm>
          <a:prstGeom prst="rect">
            <a:avLst/>
          </a:prstGeom>
          <a:noFill/>
        </p:spPr>
        <p:txBody>
          <a:bodyPr wrap="square" rtlCol="0">
            <a:spAutoFit/>
          </a:bodyPr>
          <a:lstStyle/>
          <a:p>
            <a:pPr>
              <a:lnSpc>
                <a:spcPct val="90000"/>
              </a:lnSpc>
            </a:pPr>
            <a:r>
              <a:rPr lang="da-DK" dirty="0" smtClean="0">
                <a:solidFill>
                  <a:schemeClr val="bg1"/>
                </a:solidFill>
                <a:latin typeface="Times New Roman" panose="02020603050405020304" pitchFamily="18" charset="0"/>
                <a:cs typeface="Times New Roman" panose="02020603050405020304" pitchFamily="18" charset="0"/>
              </a:rPr>
              <a:t>Event-binding in </a:t>
            </a:r>
            <a:r>
              <a:rPr lang="da-DK" dirty="0" err="1" smtClean="0">
                <a:solidFill>
                  <a:schemeClr val="bg1"/>
                </a:solidFill>
                <a:latin typeface="Times New Roman" panose="02020603050405020304" pitchFamily="18" charset="0"/>
                <a:cs typeface="Times New Roman" panose="02020603050405020304" pitchFamily="18" charset="0"/>
              </a:rPr>
              <a:t>child</a:t>
            </a:r>
            <a:r>
              <a:rPr lang="da-DK" dirty="0" smtClean="0">
                <a:solidFill>
                  <a:schemeClr val="bg1"/>
                </a:solidFill>
                <a:latin typeface="Times New Roman" panose="02020603050405020304" pitchFamily="18" charset="0"/>
                <a:cs typeface="Times New Roman" panose="02020603050405020304" pitchFamily="18" charset="0"/>
              </a:rPr>
              <a:t> html: </a:t>
            </a:r>
            <a:endParaRPr lang="en-GB" dirty="0">
              <a:latin typeface="Times New Roman" panose="02020603050405020304" pitchFamily="18" charset="0"/>
              <a:cs typeface="Times New Roman" panose="02020603050405020304" pitchFamily="18" charset="0"/>
            </a:endParaRPr>
          </a:p>
        </p:txBody>
      </p:sp>
      <p:sp>
        <p:nvSpPr>
          <p:cNvPr id="20" name="Tekstfelt 19"/>
          <p:cNvSpPr txBox="1"/>
          <p:nvPr/>
        </p:nvSpPr>
        <p:spPr>
          <a:xfrm>
            <a:off x="4683607" y="5870577"/>
            <a:ext cx="3672408" cy="286232"/>
          </a:xfrm>
          <a:prstGeom prst="rect">
            <a:avLst/>
          </a:prstGeom>
          <a:noFill/>
        </p:spPr>
        <p:txBody>
          <a:bodyPr wrap="square" rtlCol="0">
            <a:spAutoFit/>
          </a:bodyPr>
          <a:lstStyle/>
          <a:p>
            <a:pPr>
              <a:lnSpc>
                <a:spcPct val="90000"/>
              </a:lnSpc>
            </a:pPr>
            <a:r>
              <a:rPr lang="da-DK" sz="1400" dirty="0" smtClean="0">
                <a:solidFill>
                  <a:schemeClr val="bg1"/>
                </a:solidFill>
                <a:latin typeface="Times New Roman" panose="02020603050405020304" pitchFamily="18" charset="0"/>
                <a:cs typeface="Times New Roman" panose="02020603050405020304" pitchFamily="18" charset="0"/>
              </a:rPr>
              <a:t> (</a:t>
            </a:r>
            <a:r>
              <a:rPr lang="da-DK" sz="1400" dirty="0" err="1" smtClean="0">
                <a:solidFill>
                  <a:schemeClr val="bg1"/>
                </a:solidFill>
                <a:latin typeface="Times New Roman" panose="02020603050405020304" pitchFamily="18" charset="0"/>
                <a:cs typeface="Times New Roman" panose="02020603050405020304" pitchFamily="18" charset="0"/>
              </a:rPr>
              <a:t>someEvent</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bg1"/>
                </a:solidFill>
                <a:latin typeface="Times New Roman" panose="02020603050405020304" pitchFamily="18" charset="0"/>
                <a:cs typeface="Times New Roman" panose="02020603050405020304" pitchFamily="18" charset="0"/>
              </a:rPr>
              <a:t>someMethod</a:t>
            </a:r>
            <a:r>
              <a:rPr lang="da-DK" sz="1400" dirty="0" smtClean="0">
                <a:solidFill>
                  <a:schemeClr val="bg1"/>
                </a:solidFill>
                <a:latin typeface="Times New Roman" panose="02020603050405020304" pitchFamily="18" charset="0"/>
                <a:cs typeface="Times New Roman" panose="02020603050405020304" pitchFamily="18" charset="0"/>
              </a:rPr>
              <a:t>(‘</a:t>
            </a:r>
            <a:r>
              <a:rPr lang="da-DK" sz="1400" dirty="0" err="1" smtClean="0">
                <a:solidFill>
                  <a:schemeClr val="accent2"/>
                </a:solidFill>
                <a:latin typeface="Times New Roman" panose="02020603050405020304" pitchFamily="18" charset="0"/>
                <a:cs typeface="Times New Roman" panose="02020603050405020304" pitchFamily="18" charset="0"/>
              </a:rPr>
              <a:t>someValue</a:t>
            </a:r>
            <a:r>
              <a:rPr lang="da-DK" sz="1400" dirty="0" smtClean="0">
                <a:solidFill>
                  <a:schemeClr val="bg1"/>
                </a:solidFill>
                <a:latin typeface="Times New Roman" panose="02020603050405020304" pitchFamily="18" charset="0"/>
                <a:cs typeface="Times New Roman" panose="02020603050405020304" pitchFamily="18" charset="0"/>
              </a:rPr>
              <a:t>’)”</a:t>
            </a:r>
            <a:endParaRPr lang="en-GB"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40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260648"/>
            <a:ext cx="9865096" cy="1020762"/>
          </a:xfrm>
        </p:spPr>
        <p:txBody>
          <a:bodyPr>
            <a:normAutofit/>
          </a:bodyPr>
          <a:lstStyle/>
          <a:p>
            <a:r>
              <a:rPr lang="da-DK" sz="4800" dirty="0" smtClean="0"/>
              <a:t>@Input() - @Output() </a:t>
            </a:r>
            <a:endParaRPr lang="en-GB" sz="4800" dirty="0"/>
          </a:p>
        </p:txBody>
      </p:sp>
      <p:sp>
        <p:nvSpPr>
          <p:cNvPr id="4" name="Tekstfelt 3"/>
          <p:cNvSpPr txBox="1"/>
          <p:nvPr/>
        </p:nvSpPr>
        <p:spPr>
          <a:xfrm>
            <a:off x="1572746" y="2105481"/>
            <a:ext cx="7920880" cy="535531"/>
          </a:xfrm>
          <a:prstGeom prst="rect">
            <a:avLst/>
          </a:prstGeom>
          <a:noFill/>
        </p:spPr>
        <p:txBody>
          <a:bodyPr wrap="square" rtlCol="0">
            <a:spAutoFit/>
          </a:bodyPr>
          <a:lstStyle/>
          <a:p>
            <a:pPr>
              <a:lnSpc>
                <a:spcPct val="90000"/>
              </a:lnSpc>
            </a:pPr>
            <a:r>
              <a:rPr lang="da-DK" sz="3200" dirty="0" err="1" smtClean="0"/>
              <a:t>Don’t</a:t>
            </a:r>
            <a:r>
              <a:rPr lang="da-DK" sz="3200" dirty="0" smtClean="0"/>
              <a:t> </a:t>
            </a:r>
            <a:r>
              <a:rPr lang="da-DK" sz="3200" dirty="0" err="1" smtClean="0"/>
              <a:t>forget</a:t>
            </a:r>
            <a:r>
              <a:rPr lang="da-DK" sz="3200" dirty="0" smtClean="0"/>
              <a:t> the imports !</a:t>
            </a:r>
            <a:endParaRPr lang="en-GB" sz="3200" dirty="0"/>
          </a:p>
        </p:txBody>
      </p:sp>
      <p:sp>
        <p:nvSpPr>
          <p:cNvPr id="21" name="Rektangel 20"/>
          <p:cNvSpPr/>
          <p:nvPr/>
        </p:nvSpPr>
        <p:spPr>
          <a:xfrm>
            <a:off x="1659592" y="2852936"/>
            <a:ext cx="7747188" cy="1584176"/>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kstfelt 21"/>
          <p:cNvSpPr txBox="1"/>
          <p:nvPr/>
        </p:nvSpPr>
        <p:spPr>
          <a:xfrm>
            <a:off x="1989956" y="3068960"/>
            <a:ext cx="7416824" cy="369332"/>
          </a:xfrm>
          <a:prstGeom prst="rect">
            <a:avLst/>
          </a:prstGeom>
          <a:noFill/>
        </p:spPr>
        <p:txBody>
          <a:bodyPr wrap="square" rtlCol="0">
            <a:spAutoFit/>
          </a:bodyPr>
          <a:lstStyle/>
          <a:p>
            <a:pPr>
              <a:lnSpc>
                <a:spcPct val="90000"/>
              </a:lnSpc>
            </a:pPr>
            <a:r>
              <a:rPr lang="en-GB" sz="2000" dirty="0">
                <a:solidFill>
                  <a:schemeClr val="bg1"/>
                </a:solidFill>
                <a:latin typeface="Times New Roman" panose="02020603050405020304" pitchFamily="18" charset="0"/>
                <a:cs typeface="Times New Roman" panose="02020603050405020304" pitchFamily="18" charset="0"/>
              </a:rPr>
              <a:t>import { Component, Output, </a:t>
            </a:r>
            <a:r>
              <a:rPr lang="en-GB" sz="2000" dirty="0" err="1">
                <a:solidFill>
                  <a:schemeClr val="bg1"/>
                </a:solidFill>
                <a:latin typeface="Times New Roman" panose="02020603050405020304" pitchFamily="18" charset="0"/>
                <a:cs typeface="Times New Roman" panose="02020603050405020304" pitchFamily="18" charset="0"/>
              </a:rPr>
              <a:t>EventEmitter</a:t>
            </a:r>
            <a:r>
              <a:rPr lang="en-GB" sz="2000" dirty="0">
                <a:solidFill>
                  <a:schemeClr val="bg1"/>
                </a:solidFill>
                <a:latin typeface="Times New Roman" panose="02020603050405020304" pitchFamily="18" charset="0"/>
                <a:cs typeface="Times New Roman" panose="02020603050405020304" pitchFamily="18" charset="0"/>
              </a:rPr>
              <a:t> } from '@angular/core';</a:t>
            </a:r>
            <a:endParaRPr lang="en-GB" sz="2000" dirty="0">
              <a:latin typeface="Times New Roman" panose="02020603050405020304" pitchFamily="18" charset="0"/>
              <a:cs typeface="Times New Roman" panose="02020603050405020304" pitchFamily="18" charset="0"/>
            </a:endParaRPr>
          </a:p>
        </p:txBody>
      </p:sp>
      <p:sp>
        <p:nvSpPr>
          <p:cNvPr id="9" name="Tekstfelt 8"/>
          <p:cNvSpPr txBox="1"/>
          <p:nvPr/>
        </p:nvSpPr>
        <p:spPr>
          <a:xfrm>
            <a:off x="2061964" y="4005064"/>
            <a:ext cx="6408712" cy="432048"/>
          </a:xfrm>
          <a:prstGeom prst="rect">
            <a:avLst/>
          </a:prstGeom>
          <a:noFill/>
        </p:spPr>
        <p:txBody>
          <a:bodyPr wrap="square" rtlCol="0">
            <a:spAutoFit/>
          </a:bodyPr>
          <a:lstStyle/>
          <a:p>
            <a:pPr>
              <a:lnSpc>
                <a:spcPct val="90000"/>
              </a:lnSpc>
            </a:pPr>
            <a:endParaRPr lang="en-GB" sz="2400" dirty="0"/>
          </a:p>
        </p:txBody>
      </p:sp>
      <p:sp>
        <p:nvSpPr>
          <p:cNvPr id="23" name="Tekstfelt 22"/>
          <p:cNvSpPr txBox="1"/>
          <p:nvPr/>
        </p:nvSpPr>
        <p:spPr>
          <a:xfrm>
            <a:off x="1989956" y="3684699"/>
            <a:ext cx="6840760" cy="369332"/>
          </a:xfrm>
          <a:prstGeom prst="rect">
            <a:avLst/>
          </a:prstGeom>
          <a:noFill/>
        </p:spPr>
        <p:txBody>
          <a:bodyPr wrap="square" rtlCol="0">
            <a:spAutoFit/>
          </a:bodyPr>
          <a:lstStyle/>
          <a:p>
            <a:pPr>
              <a:lnSpc>
                <a:spcPct val="90000"/>
              </a:lnSpc>
            </a:pPr>
            <a:r>
              <a:rPr lang="en-GB" sz="2000" dirty="0">
                <a:solidFill>
                  <a:schemeClr val="bg1"/>
                </a:solidFill>
                <a:latin typeface="Times New Roman" panose="02020603050405020304" pitchFamily="18" charset="0"/>
                <a:cs typeface="Times New Roman" panose="02020603050405020304" pitchFamily="18" charset="0"/>
              </a:rPr>
              <a:t>import { Component, Input } from '@angular/core';</a:t>
            </a: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3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Routing &amp; navigation </a:t>
            </a:r>
            <a:endParaRPr lang="en-GB" sz="4800" dirty="0"/>
          </a:p>
        </p:txBody>
      </p:sp>
      <p:sp>
        <p:nvSpPr>
          <p:cNvPr id="5" name="Tekstfelt 4"/>
          <p:cNvSpPr txBox="1"/>
          <p:nvPr/>
        </p:nvSpPr>
        <p:spPr>
          <a:xfrm>
            <a:off x="837828" y="1844824"/>
            <a:ext cx="10657184" cy="4733604"/>
          </a:xfrm>
          <a:prstGeom prst="rect">
            <a:avLst/>
          </a:prstGeom>
          <a:noFill/>
        </p:spPr>
        <p:txBody>
          <a:bodyPr wrap="square" rtlCol="0">
            <a:spAutoFit/>
          </a:bodyPr>
          <a:lstStyle/>
          <a:p>
            <a:pPr lvl="0" eaLnBrk="0" fontAlgn="base" hangingPunct="0">
              <a:spcBef>
                <a:spcPct val="0"/>
              </a:spcBef>
              <a:spcAft>
                <a:spcPct val="0"/>
              </a:spcAft>
            </a:pPr>
            <a:r>
              <a:rPr lang="en-US" altLang="en-US" sz="3200" dirty="0">
                <a:latin typeface="Roboto"/>
              </a:rPr>
              <a:t>The browser is a familiar model of application navigation</a:t>
            </a:r>
            <a:r>
              <a:rPr lang="en-US" altLang="en-US" sz="3200" dirty="0" smtClean="0">
                <a:latin typeface="Roboto"/>
              </a:rPr>
              <a:t>:</a:t>
            </a:r>
            <a:br>
              <a:rPr lang="en-US" altLang="en-US" sz="3200" dirty="0" smtClean="0">
                <a:latin typeface="Roboto"/>
              </a:rPr>
            </a:br>
            <a:endParaRPr lang="en-US" altLang="en-US" sz="3200" dirty="0"/>
          </a:p>
          <a:p>
            <a:pPr lvl="0" eaLnBrk="0" fontAlgn="base" hangingPunct="0">
              <a:spcBef>
                <a:spcPct val="0"/>
              </a:spcBef>
              <a:spcAft>
                <a:spcPct val="0"/>
              </a:spcAft>
              <a:buFontTx/>
              <a:buChar char="•"/>
            </a:pPr>
            <a:r>
              <a:rPr lang="en-US" altLang="en-US" sz="2400" dirty="0">
                <a:latin typeface="Roboto"/>
              </a:rPr>
              <a:t>Enter a URL in the address bar and the browser navigates </a:t>
            </a:r>
            <a:r>
              <a:rPr lang="en-US" altLang="en-US" sz="2400" dirty="0" smtClean="0">
                <a:latin typeface="Roboto"/>
              </a:rPr>
              <a:t>to</a:t>
            </a:r>
            <a:br>
              <a:rPr lang="en-US" altLang="en-US" sz="2400" dirty="0" smtClean="0">
                <a:latin typeface="Roboto"/>
              </a:rPr>
            </a:br>
            <a:r>
              <a:rPr lang="en-US" altLang="en-US" sz="2400" dirty="0" smtClean="0">
                <a:latin typeface="Roboto"/>
              </a:rPr>
              <a:t>      a </a:t>
            </a:r>
            <a:r>
              <a:rPr lang="en-US" altLang="en-US" sz="2400" dirty="0">
                <a:latin typeface="Roboto"/>
              </a:rPr>
              <a:t>corresponding page</a:t>
            </a:r>
            <a:r>
              <a:rPr lang="en-US" altLang="en-US" sz="2400" dirty="0" smtClean="0">
                <a:latin typeface="Roboto"/>
              </a:rPr>
              <a:t>.</a:t>
            </a:r>
            <a:br>
              <a:rPr lang="en-US" altLang="en-US" sz="2400" dirty="0" smtClean="0">
                <a:latin typeface="Roboto"/>
              </a:rPr>
            </a:br>
            <a:endParaRPr lang="en-US" altLang="en-US" sz="2400" dirty="0">
              <a:latin typeface="Roboto"/>
            </a:endParaRPr>
          </a:p>
          <a:p>
            <a:pPr lvl="0" eaLnBrk="0" fontAlgn="base" hangingPunct="0">
              <a:spcBef>
                <a:spcPct val="0"/>
              </a:spcBef>
              <a:spcAft>
                <a:spcPct val="0"/>
              </a:spcAft>
              <a:buFontTx/>
              <a:buChar char="•"/>
            </a:pPr>
            <a:r>
              <a:rPr lang="en-US" altLang="en-US" sz="2400" dirty="0">
                <a:latin typeface="Roboto"/>
              </a:rPr>
              <a:t>Click links on the page and the browser navigates to a new page</a:t>
            </a:r>
            <a:r>
              <a:rPr lang="en-US" altLang="en-US" sz="2400" dirty="0" smtClean="0">
                <a:latin typeface="Roboto"/>
              </a:rPr>
              <a:t>.</a:t>
            </a:r>
            <a:br>
              <a:rPr lang="en-US" altLang="en-US" sz="2400" dirty="0" smtClean="0">
                <a:latin typeface="Roboto"/>
              </a:rPr>
            </a:br>
            <a:endParaRPr lang="en-US" altLang="en-US" sz="2400" dirty="0">
              <a:latin typeface="Roboto"/>
            </a:endParaRPr>
          </a:p>
          <a:p>
            <a:pPr lvl="0" eaLnBrk="0" fontAlgn="base" hangingPunct="0">
              <a:spcBef>
                <a:spcPct val="0"/>
              </a:spcBef>
              <a:spcAft>
                <a:spcPct val="0"/>
              </a:spcAft>
              <a:buFontTx/>
              <a:buChar char="•"/>
            </a:pPr>
            <a:r>
              <a:rPr lang="en-US" altLang="en-US" sz="2400" dirty="0">
                <a:latin typeface="Roboto"/>
              </a:rPr>
              <a:t>Click the browser's back and forward buttons and the browser </a:t>
            </a:r>
            <a:r>
              <a:rPr lang="en-US" altLang="en-US" sz="2400" dirty="0" smtClean="0">
                <a:latin typeface="Roboto"/>
              </a:rPr>
              <a:t/>
            </a:r>
            <a:br>
              <a:rPr lang="en-US" altLang="en-US" sz="2400" dirty="0" smtClean="0">
                <a:latin typeface="Roboto"/>
              </a:rPr>
            </a:br>
            <a:r>
              <a:rPr lang="en-US" altLang="en-US" sz="2400" dirty="0" smtClean="0">
                <a:latin typeface="Roboto"/>
              </a:rPr>
              <a:t>    navigates </a:t>
            </a:r>
            <a:r>
              <a:rPr lang="en-US" altLang="en-US" sz="2400" dirty="0">
                <a:latin typeface="Roboto"/>
              </a:rPr>
              <a:t>backward and forward through the history of pages you've </a:t>
            </a:r>
            <a:r>
              <a:rPr lang="en-US" altLang="en-US" sz="2400" dirty="0" smtClean="0">
                <a:latin typeface="Roboto"/>
              </a:rPr>
              <a:t>seen.</a:t>
            </a:r>
            <a:br>
              <a:rPr lang="en-US" altLang="en-US" sz="2400" dirty="0" smtClean="0">
                <a:latin typeface="Roboto"/>
              </a:rPr>
            </a:br>
            <a:r>
              <a:rPr lang="en-US" altLang="en-US" sz="2400" dirty="0" smtClean="0">
                <a:latin typeface="Roboto"/>
              </a:rPr>
              <a:t/>
            </a:r>
            <a:br>
              <a:rPr lang="en-US" altLang="en-US" sz="2400" dirty="0" smtClean="0">
                <a:latin typeface="Roboto"/>
              </a:rPr>
            </a:br>
            <a:r>
              <a:rPr lang="en-US" altLang="en-US" sz="2400" dirty="0" smtClean="0">
                <a:latin typeface="Roboto"/>
              </a:rPr>
              <a:t>The </a:t>
            </a:r>
            <a:r>
              <a:rPr lang="en-US" altLang="en-US" sz="2400" dirty="0">
                <a:latin typeface="Roboto"/>
              </a:rPr>
              <a:t>Angular </a:t>
            </a:r>
            <a:r>
              <a:rPr lang="en-US" altLang="en-US" sz="2400" i="1" dirty="0">
                <a:latin typeface="Roboto"/>
              </a:rPr>
              <a:t>Router</a:t>
            </a:r>
            <a:r>
              <a:rPr lang="en-US" altLang="en-US" sz="2400" dirty="0">
                <a:latin typeface="Roboto"/>
              </a:rPr>
              <a:t> ("the router") borrows from this model.</a:t>
            </a:r>
            <a:endParaRPr lang="en-US" altLang="en-US" sz="3600" dirty="0">
              <a:latin typeface="Arial" panose="020B0604020202020204" pitchFamily="34" charset="0"/>
            </a:endParaRPr>
          </a:p>
          <a:p>
            <a:pPr>
              <a:lnSpc>
                <a:spcPct val="90000"/>
              </a:lnSpc>
            </a:pPr>
            <a:endParaRPr lang="en-GB" sz="2400" dirty="0"/>
          </a:p>
        </p:txBody>
      </p:sp>
    </p:spTree>
    <p:extLst>
      <p:ext uri="{BB962C8B-B14F-4D97-AF65-F5344CB8AC3E}">
        <p14:creationId xmlns:p14="http://schemas.microsoft.com/office/powerpoint/2010/main" val="8360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Routing &amp; navigation </a:t>
            </a:r>
            <a:endParaRPr lang="en-GB" sz="4800" dirty="0"/>
          </a:p>
        </p:txBody>
      </p:sp>
      <p:sp>
        <p:nvSpPr>
          <p:cNvPr id="5" name="Tekstfelt 4"/>
          <p:cNvSpPr txBox="1"/>
          <p:nvPr/>
        </p:nvSpPr>
        <p:spPr>
          <a:xfrm>
            <a:off x="1053852" y="1844824"/>
            <a:ext cx="10657184" cy="4401205"/>
          </a:xfrm>
          <a:prstGeom prst="rect">
            <a:avLst/>
          </a:prstGeom>
          <a:noFill/>
        </p:spPr>
        <p:txBody>
          <a:bodyPr wrap="square" rtlCol="0">
            <a:spAutoFit/>
          </a:bodyPr>
          <a:lstStyle/>
          <a:p>
            <a:pPr lvl="0" eaLnBrk="0" fontAlgn="base" hangingPunct="0">
              <a:spcBef>
                <a:spcPct val="0"/>
              </a:spcBef>
              <a:spcAft>
                <a:spcPct val="0"/>
              </a:spcAft>
            </a:pPr>
            <a:r>
              <a:rPr lang="en-US" altLang="en-US" sz="3200" dirty="0" smtClean="0">
                <a:latin typeface="Roboto"/>
              </a:rPr>
              <a:t>Routing is not a part of the core package, but:</a:t>
            </a:r>
            <a:br>
              <a:rPr lang="en-US" altLang="en-US" sz="3200" dirty="0" smtClean="0">
                <a:latin typeface="Roboto"/>
              </a:rPr>
            </a:br>
            <a:r>
              <a:rPr lang="en-US" altLang="en-US" sz="3200" dirty="0" smtClean="0">
                <a:latin typeface="Roboto"/>
              </a:rPr>
              <a:t>@angular/router </a:t>
            </a:r>
            <a:r>
              <a:rPr lang="en-US" altLang="en-US" sz="3200" dirty="0" err="1" smtClean="0">
                <a:latin typeface="Roboto"/>
              </a:rPr>
              <a:t>eg</a:t>
            </a:r>
            <a:r>
              <a:rPr lang="en-US" altLang="en-US" sz="3200" dirty="0" smtClean="0">
                <a:latin typeface="Roboto"/>
              </a:rPr>
              <a:t>.</a:t>
            </a:r>
            <a:br>
              <a:rPr lang="en-US" altLang="en-US" sz="3200" dirty="0" smtClean="0">
                <a:latin typeface="Roboto"/>
              </a:rPr>
            </a:br>
            <a:r>
              <a:rPr lang="en-US" altLang="en-US" sz="3200" dirty="0">
                <a:latin typeface="Roboto"/>
              </a:rPr>
              <a:t/>
            </a:r>
            <a:br>
              <a:rPr lang="en-US" altLang="en-US" sz="3200" dirty="0">
                <a:latin typeface="Roboto"/>
              </a:rPr>
            </a:br>
            <a:r>
              <a:rPr lang="en-US" altLang="en-US" sz="3200" dirty="0" smtClean="0">
                <a:latin typeface="Roboto"/>
              </a:rPr>
              <a:t>      </a:t>
            </a:r>
            <a:r>
              <a:rPr lang="en-US" altLang="en-US" sz="2400" i="1" dirty="0" smtClean="0">
                <a:latin typeface="Roboto"/>
              </a:rPr>
              <a:t>import </a:t>
            </a:r>
            <a:r>
              <a:rPr lang="en-US" altLang="en-US" sz="2400" i="1" dirty="0">
                <a:latin typeface="Roboto"/>
              </a:rPr>
              <a:t>{ </a:t>
            </a:r>
            <a:r>
              <a:rPr lang="en-US" altLang="en-US" sz="2400" i="1" dirty="0" err="1">
                <a:latin typeface="Roboto"/>
              </a:rPr>
              <a:t>RouterModule</a:t>
            </a:r>
            <a:r>
              <a:rPr lang="en-US" altLang="en-US" sz="2400" i="1" dirty="0">
                <a:latin typeface="Roboto"/>
              </a:rPr>
              <a:t>, Routes }  from '@angular/router';</a:t>
            </a:r>
            <a:r>
              <a:rPr lang="en-US" altLang="en-US" sz="3200" dirty="0" smtClean="0">
                <a:latin typeface="Roboto"/>
              </a:rPr>
              <a:t/>
            </a:r>
            <a:br>
              <a:rPr lang="en-US" altLang="en-US" sz="3200" dirty="0" smtClean="0">
                <a:latin typeface="Roboto"/>
              </a:rPr>
            </a:br>
            <a:endParaRPr lang="en-US" altLang="en-US" sz="3200" dirty="0"/>
          </a:p>
          <a:p>
            <a:pPr lvl="0" eaLnBrk="0" fontAlgn="base" hangingPunct="0">
              <a:spcBef>
                <a:spcPct val="0"/>
              </a:spcBef>
              <a:spcAft>
                <a:spcPct val="0"/>
              </a:spcAft>
            </a:pPr>
            <a:r>
              <a:rPr lang="en-US" altLang="en-US" sz="2400" dirty="0" smtClean="0">
                <a:latin typeface="Roboto"/>
              </a:rPr>
              <a:t>A route describes a relation between the URL and a component </a:t>
            </a:r>
            <a:r>
              <a:rPr lang="en-US" altLang="en-US" sz="2400" dirty="0" err="1" smtClean="0">
                <a:latin typeface="Roboto"/>
              </a:rPr>
              <a:t>eg</a:t>
            </a:r>
            <a:r>
              <a:rPr lang="en-US" altLang="en-US" sz="2400" dirty="0" smtClean="0">
                <a:latin typeface="Roboto"/>
              </a:rPr>
              <a:t>.</a:t>
            </a:r>
            <a:r>
              <a:rPr lang="en-US" altLang="en-US" sz="2400" dirty="0">
                <a:latin typeface="Roboto"/>
              </a:rPr>
              <a:t/>
            </a:r>
            <a:br>
              <a:rPr lang="en-US" altLang="en-US" sz="2400" dirty="0">
                <a:latin typeface="Roboto"/>
              </a:rPr>
            </a:br>
            <a:r>
              <a:rPr lang="en-US" altLang="en-US" sz="2400" dirty="0">
                <a:latin typeface="Roboto"/>
              </a:rPr>
              <a:t/>
            </a:r>
            <a:br>
              <a:rPr lang="en-US" altLang="en-US" sz="2400" dirty="0">
                <a:latin typeface="Roboto"/>
              </a:rPr>
            </a:br>
            <a:r>
              <a:rPr lang="en-US" altLang="en-US" sz="2400" dirty="0" smtClean="0">
                <a:latin typeface="Roboto"/>
              </a:rPr>
              <a:t>       </a:t>
            </a:r>
            <a:r>
              <a:rPr lang="en-US" altLang="en-US" sz="2400" i="1" dirty="0" smtClean="0">
                <a:latin typeface="Roboto"/>
                <a:hlinkClick r:id="rId2"/>
              </a:rPr>
              <a:t>http</a:t>
            </a:r>
            <a:r>
              <a:rPr lang="en-US" altLang="en-US" sz="2400" i="1" dirty="0">
                <a:latin typeface="Roboto"/>
                <a:hlinkClick r:id="rId2"/>
              </a:rPr>
              <a:t>://</a:t>
            </a:r>
            <a:r>
              <a:rPr lang="en-US" altLang="en-US" sz="2400" i="1" dirty="0" smtClean="0">
                <a:latin typeface="Roboto"/>
                <a:hlinkClick r:id="rId2"/>
              </a:rPr>
              <a:t>localhost:4500/movie-list</a:t>
            </a:r>
            <a:r>
              <a:rPr lang="en-US" altLang="en-US" sz="2400" dirty="0" smtClean="0">
                <a:latin typeface="Roboto"/>
              </a:rPr>
              <a:t/>
            </a:r>
            <a:br>
              <a:rPr lang="en-US" altLang="en-US" sz="2400" dirty="0" smtClean="0">
                <a:latin typeface="Roboto"/>
              </a:rPr>
            </a:br>
            <a:endParaRPr lang="en-US" altLang="en-US" sz="2400" dirty="0" smtClean="0">
              <a:latin typeface="Roboto"/>
            </a:endParaRPr>
          </a:p>
          <a:p>
            <a:pPr lvl="0" eaLnBrk="0" fontAlgn="base" hangingPunct="0">
              <a:spcBef>
                <a:spcPct val="0"/>
              </a:spcBef>
              <a:spcAft>
                <a:spcPct val="0"/>
              </a:spcAft>
            </a:pPr>
            <a:r>
              <a:rPr lang="en-US" altLang="en-US" sz="2400" i="1" dirty="0" smtClean="0">
                <a:latin typeface="Roboto"/>
              </a:rPr>
              <a:t>       { path</a:t>
            </a:r>
            <a:r>
              <a:rPr lang="en-US" altLang="en-US" sz="2400" i="1" dirty="0">
                <a:latin typeface="Roboto"/>
              </a:rPr>
              <a:t>: 'movie-list', </a:t>
            </a:r>
            <a:r>
              <a:rPr lang="en-US" altLang="en-US" sz="2400" i="1" dirty="0" smtClean="0">
                <a:latin typeface="Roboto"/>
              </a:rPr>
              <a:t> component</a:t>
            </a:r>
            <a:r>
              <a:rPr lang="en-US" altLang="en-US" sz="2400" i="1" dirty="0">
                <a:latin typeface="Roboto"/>
              </a:rPr>
              <a:t>: </a:t>
            </a:r>
            <a:r>
              <a:rPr lang="en-US" altLang="en-US" sz="2400" i="1" dirty="0" err="1">
                <a:latin typeface="Roboto"/>
              </a:rPr>
              <a:t>MovieListComponent</a:t>
            </a:r>
            <a:r>
              <a:rPr lang="en-US" altLang="en-US" sz="2400" i="1" dirty="0">
                <a:latin typeface="Roboto"/>
              </a:rPr>
              <a:t> </a:t>
            </a:r>
            <a:r>
              <a:rPr lang="en-US" altLang="en-US" sz="2400" i="1" dirty="0" smtClean="0">
                <a:latin typeface="Roboto"/>
              </a:rPr>
              <a:t>},</a:t>
            </a:r>
            <a:endParaRPr lang="en-US" altLang="en-US" sz="2400" i="1" dirty="0">
              <a:latin typeface="Roboto"/>
            </a:endParaRPr>
          </a:p>
        </p:txBody>
      </p:sp>
    </p:spTree>
    <p:extLst>
      <p:ext uri="{BB962C8B-B14F-4D97-AF65-F5344CB8AC3E}">
        <p14:creationId xmlns:p14="http://schemas.microsoft.com/office/powerpoint/2010/main" val="172002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The router </a:t>
            </a:r>
            <a:r>
              <a:rPr lang="da-DK" sz="4800" dirty="0" err="1" smtClean="0"/>
              <a:t>module</a:t>
            </a:r>
            <a:r>
              <a:rPr lang="da-DK" sz="4800" dirty="0" smtClean="0"/>
              <a:t> </a:t>
            </a:r>
            <a:endParaRPr lang="en-GB" sz="4800" dirty="0"/>
          </a:p>
        </p:txBody>
      </p:sp>
      <p:sp>
        <p:nvSpPr>
          <p:cNvPr id="5" name="Tekstfelt 4"/>
          <p:cNvSpPr txBox="1"/>
          <p:nvPr/>
        </p:nvSpPr>
        <p:spPr>
          <a:xfrm>
            <a:off x="1053852" y="1844824"/>
            <a:ext cx="10657184" cy="4154984"/>
          </a:xfrm>
          <a:prstGeom prst="rect">
            <a:avLst/>
          </a:prstGeom>
          <a:noFill/>
        </p:spPr>
        <p:txBody>
          <a:bodyPr wrap="square" rtlCol="0">
            <a:spAutoFit/>
          </a:bodyPr>
          <a:lstStyle/>
          <a:p>
            <a:pPr lvl="0" eaLnBrk="0" fontAlgn="base" hangingPunct="0">
              <a:spcBef>
                <a:spcPct val="0"/>
              </a:spcBef>
              <a:spcAft>
                <a:spcPct val="0"/>
              </a:spcAft>
            </a:pPr>
            <a:r>
              <a:rPr lang="en-US" altLang="en-US" sz="3200" dirty="0" smtClean="0">
                <a:latin typeface="Roboto"/>
              </a:rPr>
              <a:t>The </a:t>
            </a:r>
            <a:r>
              <a:rPr lang="en-US" altLang="en-US" sz="3200" dirty="0" err="1" smtClean="0">
                <a:latin typeface="Roboto"/>
              </a:rPr>
              <a:t>RouterModule</a:t>
            </a:r>
            <a:r>
              <a:rPr lang="en-US" altLang="en-US" sz="3200" dirty="0" smtClean="0">
                <a:latin typeface="Roboto"/>
              </a:rPr>
              <a:t> is not imported in the root module, we create and import our own module.</a:t>
            </a:r>
            <a:br>
              <a:rPr lang="en-US" altLang="en-US" sz="3200" dirty="0" smtClean="0">
                <a:latin typeface="Roboto"/>
              </a:rPr>
            </a:br>
            <a:r>
              <a:rPr lang="en-US" altLang="en-US" sz="3200" dirty="0" smtClean="0">
                <a:latin typeface="Roboto"/>
              </a:rPr>
              <a:t/>
            </a:r>
            <a:br>
              <a:rPr lang="en-US" altLang="en-US" sz="3200" dirty="0" smtClean="0">
                <a:latin typeface="Roboto"/>
              </a:rPr>
            </a:br>
            <a:r>
              <a:rPr lang="en-US" altLang="en-US" sz="2400" i="1" dirty="0" err="1" smtClean="0">
                <a:latin typeface="Times New Roman" panose="02020603050405020304" pitchFamily="18" charset="0"/>
                <a:cs typeface="Times New Roman" panose="02020603050405020304" pitchFamily="18" charset="0"/>
              </a:rPr>
              <a:t>const</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appRoutes</a:t>
            </a:r>
            <a:r>
              <a:rPr lang="en-US" altLang="en-US" sz="2400" i="1" dirty="0">
                <a:latin typeface="Times New Roman" panose="02020603050405020304" pitchFamily="18" charset="0"/>
                <a:cs typeface="Times New Roman" panose="02020603050405020304" pitchFamily="18" charset="0"/>
              </a:rPr>
              <a:t>: Routes = [ </a:t>
            </a:r>
            <a:r>
              <a:rPr lang="en-US" altLang="en-US" sz="2400" i="1" dirty="0" smtClean="0">
                <a:latin typeface="Times New Roman" panose="02020603050405020304" pitchFamily="18" charset="0"/>
                <a:cs typeface="Times New Roman" panose="02020603050405020304" pitchFamily="18" charset="0"/>
              </a:rPr>
              <a:t/>
            </a:r>
            <a:br>
              <a:rPr lang="en-US" altLang="en-US" sz="24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path: 'movie-list', component: </a:t>
            </a:r>
            <a:r>
              <a:rPr lang="en-US" altLang="en-US" sz="2400" i="1" dirty="0" err="1">
                <a:latin typeface="Times New Roman" panose="02020603050405020304" pitchFamily="18" charset="0"/>
                <a:cs typeface="Times New Roman" panose="02020603050405020304" pitchFamily="18" charset="0"/>
              </a:rPr>
              <a:t>MovieListComponent</a:t>
            </a:r>
            <a:r>
              <a:rPr lang="en-US" altLang="en-US" sz="2400" i="1" dirty="0">
                <a:latin typeface="Times New Roman" panose="02020603050405020304" pitchFamily="18" charset="0"/>
                <a:cs typeface="Times New Roman" panose="02020603050405020304" pitchFamily="18" charset="0"/>
              </a:rPr>
              <a:t> },  </a:t>
            </a:r>
            <a:r>
              <a:rPr lang="en-US" altLang="en-US" sz="2400" i="1" dirty="0" smtClean="0">
                <a:latin typeface="Times New Roman" panose="02020603050405020304" pitchFamily="18" charset="0"/>
                <a:cs typeface="Times New Roman" panose="02020603050405020304" pitchFamily="18" charset="0"/>
              </a:rPr>
              <a:t/>
            </a:r>
            <a:br>
              <a:rPr lang="en-US" altLang="en-US" sz="24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 </a:t>
            </a:r>
            <a:r>
              <a:rPr lang="en-US" altLang="en-US" sz="2400" i="1" dirty="0">
                <a:latin typeface="Times New Roman" panose="02020603050405020304" pitchFamily="18" charset="0"/>
                <a:cs typeface="Times New Roman" panose="02020603050405020304" pitchFamily="18" charset="0"/>
              </a:rPr>
              <a:t>path: 'movie-detail/:Title', component: </a:t>
            </a:r>
            <a:r>
              <a:rPr lang="en-US" altLang="en-US" sz="2400" i="1" dirty="0" err="1">
                <a:latin typeface="Times New Roman" panose="02020603050405020304" pitchFamily="18" charset="0"/>
                <a:cs typeface="Times New Roman" panose="02020603050405020304" pitchFamily="18" charset="0"/>
              </a:rPr>
              <a:t>MovieDetailComponent</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endParaRPr lang="en-US" altLang="en-US" sz="2400" i="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i="1" dirty="0">
                <a:latin typeface="Times New Roman" panose="02020603050405020304" pitchFamily="18" charset="0"/>
                <a:cs typeface="Times New Roman" panose="02020603050405020304" pitchFamily="18" charset="0"/>
              </a:rPr>
              <a:t>@</a:t>
            </a:r>
            <a:r>
              <a:rPr lang="en-US" altLang="en-US" sz="2400" i="1" dirty="0" err="1">
                <a:latin typeface="Times New Roman" panose="02020603050405020304" pitchFamily="18" charset="0"/>
                <a:cs typeface="Times New Roman" panose="02020603050405020304" pitchFamily="18" charset="0"/>
              </a:rPr>
              <a:t>NgModule</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r>
            <a:br>
              <a:rPr lang="en-US" altLang="en-US" sz="24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imports</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CommonModule</a:t>
            </a:r>
            <a:r>
              <a:rPr lang="en-US" altLang="en-US" sz="2400" i="1" dirty="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RouterModule.forRoot</a:t>
            </a:r>
            <a:r>
              <a:rPr lang="en-US" altLang="en-US" sz="2400" i="1" dirty="0" smtClean="0">
                <a:latin typeface="Times New Roman" panose="02020603050405020304" pitchFamily="18" charset="0"/>
                <a:cs typeface="Times New Roman" panose="02020603050405020304" pitchFamily="18" charset="0"/>
              </a:rPr>
              <a:t>(</a:t>
            </a:r>
            <a:r>
              <a:rPr lang="en-US" altLang="en-US" sz="2400" i="1" dirty="0" err="1" smtClean="0">
                <a:latin typeface="Times New Roman" panose="02020603050405020304" pitchFamily="18" charset="0"/>
                <a:cs typeface="Times New Roman" panose="02020603050405020304" pitchFamily="18" charset="0"/>
              </a:rPr>
              <a:t>appRoutes</a:t>
            </a:r>
            <a:r>
              <a:rPr lang="en-US" altLang="en-US" sz="2400" i="1" dirty="0" smtClean="0">
                <a:latin typeface="Times New Roman" panose="02020603050405020304" pitchFamily="18" charset="0"/>
                <a:cs typeface="Times New Roman" panose="02020603050405020304" pitchFamily="18" charset="0"/>
              </a:rPr>
              <a:t>)],  </a:t>
            </a:r>
            <a:br>
              <a:rPr lang="en-US" altLang="en-US" sz="24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exports</a:t>
            </a:r>
            <a:r>
              <a:rPr lang="en-US" altLang="en-US" sz="2400" i="1" dirty="0">
                <a:latin typeface="Times New Roman" panose="02020603050405020304" pitchFamily="18" charset="0"/>
                <a:cs typeface="Times New Roman" panose="02020603050405020304" pitchFamily="18" charset="0"/>
              </a:rPr>
              <a:t>: [ </a:t>
            </a:r>
            <a:r>
              <a:rPr lang="en-US" altLang="en-US" sz="2400" i="1" dirty="0" err="1" smtClean="0">
                <a:latin typeface="Times New Roman" panose="02020603050405020304" pitchFamily="18" charset="0"/>
                <a:cs typeface="Times New Roman" panose="02020603050405020304" pitchFamily="18" charset="0"/>
              </a:rPr>
              <a:t>RouterModule</a:t>
            </a:r>
            <a:r>
              <a:rPr lang="en-US" altLang="en-US" sz="2400" i="1" dirty="0" smtClean="0">
                <a:latin typeface="Times New Roman" panose="02020603050405020304" pitchFamily="18" charset="0"/>
                <a:cs typeface="Times New Roman" panose="02020603050405020304" pitchFamily="18" charset="0"/>
              </a:rPr>
              <a:t> ], …</a:t>
            </a:r>
            <a:endParaRPr lang="en-US"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04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smtClean="0"/>
              <a:t>Import the router </a:t>
            </a:r>
            <a:r>
              <a:rPr lang="da-DK" sz="4800" dirty="0" err="1" smtClean="0"/>
              <a:t>module</a:t>
            </a:r>
            <a:r>
              <a:rPr lang="da-DK" sz="4800" dirty="0" smtClean="0"/>
              <a:t> </a:t>
            </a:r>
            <a:endParaRPr lang="en-GB" sz="4800" dirty="0"/>
          </a:p>
        </p:txBody>
      </p:sp>
      <p:sp>
        <p:nvSpPr>
          <p:cNvPr id="5" name="Tekstfelt 4"/>
          <p:cNvSpPr txBox="1"/>
          <p:nvPr/>
        </p:nvSpPr>
        <p:spPr>
          <a:xfrm>
            <a:off x="1053852" y="1903472"/>
            <a:ext cx="10657184" cy="4524315"/>
          </a:xfrm>
          <a:prstGeom prst="rect">
            <a:avLst/>
          </a:prstGeom>
          <a:noFill/>
        </p:spPr>
        <p:txBody>
          <a:bodyPr wrap="square" rtlCol="0">
            <a:spAutoFit/>
          </a:bodyPr>
          <a:lstStyle/>
          <a:p>
            <a:pPr lvl="0" eaLnBrk="0" fontAlgn="base" hangingPunct="0">
              <a:spcBef>
                <a:spcPct val="0"/>
              </a:spcBef>
              <a:spcAft>
                <a:spcPct val="0"/>
              </a:spcAft>
            </a:pPr>
            <a:r>
              <a:rPr lang="en-US" altLang="en-US" sz="3200" dirty="0" smtClean="0">
                <a:latin typeface="Roboto"/>
              </a:rPr>
              <a:t>The configured router module is imported into the </a:t>
            </a:r>
            <a:r>
              <a:rPr lang="en-US" altLang="en-US" sz="3200" dirty="0" err="1" smtClean="0">
                <a:latin typeface="Roboto"/>
              </a:rPr>
              <a:t>AppModule</a:t>
            </a:r>
            <a:r>
              <a:rPr lang="en-US" altLang="en-US" sz="3200" dirty="0" smtClean="0">
                <a:latin typeface="Roboto"/>
              </a:rPr>
              <a:t>.</a:t>
            </a:r>
            <a:br>
              <a:rPr lang="en-US" altLang="en-US" sz="3200" dirty="0" smtClean="0">
                <a:latin typeface="Roboto"/>
              </a:rPr>
            </a:br>
            <a:r>
              <a:rPr lang="en-US" altLang="en-US" sz="3200" dirty="0" smtClean="0">
                <a:latin typeface="Roboto"/>
              </a:rPr>
              <a:t/>
            </a:r>
            <a:br>
              <a:rPr lang="en-US" altLang="en-US" sz="3200" dirty="0" smtClean="0">
                <a:latin typeface="Roboto"/>
              </a:rPr>
            </a:br>
            <a:r>
              <a:rPr lang="en-US" altLang="en-US" sz="2400" i="1" dirty="0">
                <a:latin typeface="Times New Roman" panose="02020603050405020304" pitchFamily="18" charset="0"/>
                <a:cs typeface="Times New Roman" panose="02020603050405020304" pitchFamily="18" charset="0"/>
              </a:rPr>
              <a:t>@</a:t>
            </a:r>
            <a:r>
              <a:rPr lang="en-US" altLang="en-US" sz="2400" i="1" dirty="0" err="1">
                <a:latin typeface="Times New Roman" panose="02020603050405020304" pitchFamily="18" charset="0"/>
                <a:cs typeface="Times New Roman" panose="02020603050405020304" pitchFamily="18" charset="0"/>
              </a:rPr>
              <a:t>NgModule</a:t>
            </a:r>
            <a:r>
              <a:rPr lang="en-US" altLang="en-US" sz="2400" i="1" dirty="0">
                <a:latin typeface="Times New Roman" panose="02020603050405020304" pitchFamily="18" charset="0"/>
                <a:cs typeface="Times New Roman" panose="02020603050405020304" pitchFamily="18" charset="0"/>
              </a:rPr>
              <a:t>({  </a:t>
            </a:r>
            <a:endParaRPr lang="en-US" altLang="en-US" sz="2400" i="1"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i="1" dirty="0" smtClean="0">
                <a:latin typeface="Times New Roman" panose="02020603050405020304" pitchFamily="18" charset="0"/>
                <a:cs typeface="Times New Roman" panose="02020603050405020304" pitchFamily="18" charset="0"/>
              </a:rPr>
              <a:t>   declarations</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AppComponent</a:t>
            </a:r>
            <a:r>
              <a:rPr lang="en-US" altLang="en-US" sz="2400" i="1" dirty="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MovieListComponent</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imports: [ </a:t>
            </a:r>
            <a:r>
              <a:rPr lang="en-US" altLang="en-US" sz="2400" i="1" dirty="0" err="1" smtClean="0">
                <a:latin typeface="Times New Roman" panose="02020603050405020304" pitchFamily="18" charset="0"/>
                <a:cs typeface="Times New Roman" panose="02020603050405020304" pitchFamily="18" charset="0"/>
              </a:rPr>
              <a:t>BrowserModule</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FormsModule</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HttpModule</a:t>
            </a:r>
            <a:r>
              <a:rPr lang="en-US" altLang="en-US" sz="2400" i="1" dirty="0" smtClean="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AppRouterModule</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endParaRPr lang="en-US" altLang="en-US" sz="2400" i="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i="1"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smtClean="0">
                <a:latin typeface="Times New Roman" panose="02020603050405020304" pitchFamily="18" charset="0"/>
                <a:cs typeface="Times New Roman" panose="02020603050405020304" pitchFamily="18" charset="0"/>
              </a:rPr>
              <a:t>Feature modules can (should) have routing as well. Then we use</a:t>
            </a:r>
            <a:r>
              <a:rPr lang="en-US" altLang="en-US" sz="2400" i="1" dirty="0" smtClean="0">
                <a:latin typeface="Times New Roman" panose="02020603050405020304" pitchFamily="18" charset="0"/>
                <a:cs typeface="Times New Roman" panose="02020603050405020304" pitchFamily="18" charset="0"/>
              </a:rPr>
              <a:t/>
            </a:r>
            <a:br>
              <a:rPr lang="en-US" altLang="en-US" sz="24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a:r>
            <a:br>
              <a:rPr lang="en-US" altLang="en-US" sz="24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RouteModule.forChild</a:t>
            </a:r>
            <a:r>
              <a:rPr lang="en-US" altLang="en-US" sz="2400" i="1" dirty="0" smtClean="0">
                <a:latin typeface="Times New Roman" panose="02020603050405020304" pitchFamily="18" charset="0"/>
                <a:cs typeface="Times New Roman" panose="02020603050405020304" pitchFamily="18" charset="0"/>
              </a:rPr>
              <a:t>(… ) (instead of </a:t>
            </a:r>
            <a:r>
              <a:rPr lang="en-US" altLang="en-US" sz="2400" i="1" dirty="0" err="1" smtClean="0">
                <a:latin typeface="Times New Roman" panose="02020603050405020304" pitchFamily="18" charset="0"/>
                <a:cs typeface="Times New Roman" panose="02020603050405020304" pitchFamily="18" charset="0"/>
              </a:rPr>
              <a:t>forRoot</a:t>
            </a:r>
            <a:r>
              <a:rPr lang="en-US" altLang="en-US" sz="2400" i="1" dirty="0" smtClean="0">
                <a:latin typeface="Times New Roman" panose="02020603050405020304" pitchFamily="18" charset="0"/>
                <a:cs typeface="Times New Roman" panose="02020603050405020304" pitchFamily="18" charset="0"/>
              </a:rPr>
              <a:t>(… ))</a:t>
            </a:r>
            <a:endParaRPr lang="en-US"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78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RouterModule</a:t>
            </a:r>
            <a:r>
              <a:rPr lang="da-DK" sz="4800" dirty="0" smtClean="0"/>
              <a:t> - </a:t>
            </a:r>
            <a:r>
              <a:rPr lang="da-DK" sz="4800" dirty="0" err="1" smtClean="0"/>
              <a:t>Overview</a:t>
            </a:r>
            <a:r>
              <a:rPr lang="da-DK" sz="4800" dirty="0" smtClean="0"/>
              <a:t> </a:t>
            </a:r>
            <a:endParaRPr lang="en-GB" sz="4800" dirty="0"/>
          </a:p>
        </p:txBody>
      </p:sp>
      <p:pic>
        <p:nvPicPr>
          <p:cNvPr id="4" name="Billede 3"/>
          <p:cNvPicPr/>
          <p:nvPr/>
        </p:nvPicPr>
        <p:blipFill rotWithShape="1">
          <a:blip r:embed="rId2" cstate="print">
            <a:extLst>
              <a:ext uri="{28A0092B-C50C-407E-A947-70E740481C1C}">
                <a14:useLocalDpi xmlns:a14="http://schemas.microsoft.com/office/drawing/2010/main" val="0"/>
              </a:ext>
            </a:extLst>
          </a:blip>
          <a:srcRect l="1731" t="1114" b="6477"/>
          <a:stretch/>
        </p:blipFill>
        <p:spPr bwMode="auto">
          <a:xfrm>
            <a:off x="1701924" y="1700809"/>
            <a:ext cx="8424936"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56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Navigating</a:t>
            </a:r>
            <a:r>
              <a:rPr lang="da-DK" sz="4800" dirty="0" smtClean="0"/>
              <a:t> </a:t>
            </a:r>
            <a:endParaRPr lang="en-GB" sz="4800" dirty="0"/>
          </a:p>
        </p:txBody>
      </p:sp>
      <p:sp>
        <p:nvSpPr>
          <p:cNvPr id="5" name="Tekstfelt 4"/>
          <p:cNvSpPr txBox="1"/>
          <p:nvPr/>
        </p:nvSpPr>
        <p:spPr>
          <a:xfrm>
            <a:off x="1053852" y="1903472"/>
            <a:ext cx="10657184" cy="4401205"/>
          </a:xfrm>
          <a:prstGeom prst="rect">
            <a:avLst/>
          </a:prstGeom>
          <a:noFill/>
        </p:spPr>
        <p:txBody>
          <a:bodyPr wrap="square" rtlCol="0">
            <a:spAutoFit/>
          </a:bodyPr>
          <a:lstStyle/>
          <a:p>
            <a:pPr lvl="0" eaLnBrk="0" fontAlgn="base" hangingPunct="0">
              <a:spcBef>
                <a:spcPct val="0"/>
              </a:spcBef>
              <a:spcAft>
                <a:spcPct val="0"/>
              </a:spcAft>
            </a:pPr>
            <a:r>
              <a:rPr lang="en-US" altLang="en-US" sz="3200" dirty="0" smtClean="0">
                <a:latin typeface="Roboto"/>
              </a:rPr>
              <a:t>Navigate programmatically (imperatively) by injecting the </a:t>
            </a:r>
            <a:r>
              <a:rPr lang="en-US" altLang="en-US" sz="3200" i="1" dirty="0" smtClean="0">
                <a:latin typeface="Roboto"/>
              </a:rPr>
              <a:t>Router</a:t>
            </a:r>
            <a:r>
              <a:rPr lang="en-US" altLang="en-US" sz="3200" dirty="0" smtClean="0">
                <a:latin typeface="Roboto"/>
              </a:rPr>
              <a:t> via the constructor:</a:t>
            </a:r>
            <a:br>
              <a:rPr lang="en-US" altLang="en-US" sz="3200" dirty="0" smtClean="0">
                <a:latin typeface="Roboto"/>
              </a:rPr>
            </a:br>
            <a:r>
              <a:rPr lang="en-US" altLang="en-US" sz="3200" dirty="0" smtClean="0">
                <a:latin typeface="Roboto"/>
              </a:rPr>
              <a:t>    </a:t>
            </a:r>
            <a:br>
              <a:rPr lang="en-US" altLang="en-US" sz="3200" dirty="0" smtClean="0">
                <a:latin typeface="Roboto"/>
              </a:rPr>
            </a:br>
            <a:r>
              <a:rPr lang="en-US" altLang="en-US" sz="3200" dirty="0" smtClean="0">
                <a:latin typeface="Roboto"/>
              </a:rPr>
              <a:t>    </a:t>
            </a:r>
            <a:r>
              <a:rPr lang="en-US" altLang="en-US" sz="2400" i="1" dirty="0" smtClean="0">
                <a:latin typeface="Times New Roman" panose="02020603050405020304" pitchFamily="18" charset="0"/>
                <a:cs typeface="Times New Roman" panose="02020603050405020304" pitchFamily="18" charset="0"/>
              </a:rPr>
              <a:t>constructor(private </a:t>
            </a:r>
            <a:r>
              <a:rPr lang="en-US" altLang="en-US" sz="2400" i="1" dirty="0" err="1">
                <a:latin typeface="Times New Roman" panose="02020603050405020304" pitchFamily="18" charset="0"/>
                <a:cs typeface="Times New Roman" panose="02020603050405020304" pitchFamily="18" charset="0"/>
              </a:rPr>
              <a:t>movieService</a:t>
            </a: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MovieService</a:t>
            </a: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US" altLang="en-US" sz="2400" i="1" dirty="0" smtClean="0">
                <a:latin typeface="Times New Roman" panose="02020603050405020304" pitchFamily="18" charset="0"/>
                <a:cs typeface="Times New Roman" panose="02020603050405020304" pitchFamily="18" charset="0"/>
              </a:rPr>
              <a:t> 		 private </a:t>
            </a:r>
            <a:r>
              <a:rPr lang="en-US" altLang="en-US" sz="2400" i="1" dirty="0">
                <a:latin typeface="Times New Roman" panose="02020603050405020304" pitchFamily="18" charset="0"/>
                <a:cs typeface="Times New Roman" panose="02020603050405020304" pitchFamily="18" charset="0"/>
              </a:rPr>
              <a:t>route: </a:t>
            </a:r>
            <a:r>
              <a:rPr lang="en-US" altLang="en-US" sz="2400" i="1" dirty="0" err="1">
                <a:latin typeface="Times New Roman" panose="02020603050405020304" pitchFamily="18" charset="0"/>
                <a:cs typeface="Times New Roman" panose="02020603050405020304" pitchFamily="18" charset="0"/>
              </a:rPr>
              <a:t>ActivatedRoute</a:t>
            </a:r>
            <a:r>
              <a:rPr lang="en-US" altLang="en-US" sz="2400" i="1" dirty="0">
                <a:latin typeface="Times New Roman" panose="02020603050405020304" pitchFamily="18" charset="0"/>
                <a:cs typeface="Times New Roman" panose="02020603050405020304" pitchFamily="18" charset="0"/>
              </a:rPr>
              <a:t>,             </a:t>
            </a:r>
            <a:endParaRPr lang="en-US" altLang="en-US" sz="2400" i="1"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i="1" dirty="0">
                <a:latin typeface="Times New Roman" panose="02020603050405020304" pitchFamily="18" charset="0"/>
                <a:cs typeface="Times New Roman" panose="02020603050405020304" pitchFamily="18" charset="0"/>
              </a:rPr>
              <a:t> </a:t>
            </a:r>
            <a:r>
              <a:rPr lang="en-US" altLang="en-US" sz="2400" i="1" dirty="0" smtClean="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private </a:t>
            </a:r>
            <a:r>
              <a:rPr lang="en-US" altLang="en-US" sz="2400" b="1" i="1" dirty="0">
                <a:latin typeface="Times New Roman" panose="02020603050405020304" pitchFamily="18" charset="0"/>
                <a:cs typeface="Times New Roman" panose="02020603050405020304" pitchFamily="18" charset="0"/>
              </a:rPr>
              <a:t>router: Router</a:t>
            </a:r>
            <a:r>
              <a:rPr lang="en-US" altLang="en-US" sz="2400" i="1" dirty="0">
                <a:latin typeface="Times New Roman" panose="02020603050405020304" pitchFamily="18" charset="0"/>
                <a:cs typeface="Times New Roman" panose="02020603050405020304" pitchFamily="18" charset="0"/>
              </a:rPr>
              <a:t>) { },</a:t>
            </a:r>
            <a:endParaRPr lang="en-US" altLang="en-US" sz="2400" i="1"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i="1" dirty="0" smtClean="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3200" dirty="0">
                <a:latin typeface="Roboto"/>
              </a:rPr>
              <a:t>and call the </a:t>
            </a:r>
            <a:r>
              <a:rPr lang="en-US" altLang="en-US" sz="3200" i="1" dirty="0" err="1" smtClean="0">
                <a:latin typeface="Roboto"/>
              </a:rPr>
              <a:t>router.navigate</a:t>
            </a:r>
            <a:r>
              <a:rPr lang="en-US" altLang="en-US" sz="3200" dirty="0">
                <a:latin typeface="Roboto"/>
              </a:rPr>
              <a:t> </a:t>
            </a:r>
            <a:r>
              <a:rPr lang="en-US" altLang="en-US" sz="3200" dirty="0" smtClean="0">
                <a:latin typeface="Roboto"/>
              </a:rPr>
              <a:t>method:</a:t>
            </a:r>
            <a:r>
              <a:rPr lang="en-US" altLang="en-US" sz="3200" i="1" dirty="0" smtClean="0">
                <a:latin typeface="Times New Roman" panose="02020603050405020304" pitchFamily="18" charset="0"/>
                <a:cs typeface="Times New Roman" panose="02020603050405020304" pitchFamily="18" charset="0"/>
              </a:rPr>
              <a:t/>
            </a:r>
            <a:br>
              <a:rPr lang="en-US" altLang="en-US" sz="32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a:r>
            <a:br>
              <a:rPr lang="en-US" altLang="en-US" sz="2400" i="1" dirty="0" smtClean="0">
                <a:latin typeface="Times New Roman" panose="02020603050405020304" pitchFamily="18" charset="0"/>
                <a:cs typeface="Times New Roman" panose="02020603050405020304" pitchFamily="18" charset="0"/>
              </a:rPr>
            </a:br>
            <a:r>
              <a:rPr lang="en-US" altLang="en-US" sz="2400" i="1" dirty="0">
                <a:latin typeface="Times New Roman" panose="02020603050405020304" pitchFamily="18" charset="0"/>
                <a:cs typeface="Times New Roman" panose="02020603050405020304" pitchFamily="18" charset="0"/>
              </a:rPr>
              <a:t>	public </a:t>
            </a:r>
            <a:r>
              <a:rPr lang="en-US" altLang="en-US" sz="2400" i="1" dirty="0" err="1">
                <a:latin typeface="Times New Roman" panose="02020603050405020304" pitchFamily="18" charset="0"/>
                <a:cs typeface="Times New Roman" panose="02020603050405020304" pitchFamily="18" charset="0"/>
              </a:rPr>
              <a:t>gotoMovies</a:t>
            </a:r>
            <a:r>
              <a:rPr lang="en-US" altLang="en-US" sz="2400" i="1" dirty="0">
                <a:latin typeface="Times New Roman" panose="02020603050405020304" pitchFamily="18" charset="0"/>
                <a:cs typeface="Times New Roman" panose="02020603050405020304" pitchFamily="18" charset="0"/>
              </a:rPr>
              <a:t>(){ </a:t>
            </a:r>
            <a:r>
              <a:rPr lang="en-US" altLang="en-US" sz="2400" i="1" dirty="0" err="1" smtClean="0">
                <a:latin typeface="Times New Roman" panose="02020603050405020304" pitchFamily="18" charset="0"/>
                <a:cs typeface="Times New Roman" panose="02020603050405020304" pitchFamily="18" charset="0"/>
              </a:rPr>
              <a:t>this.router.</a:t>
            </a:r>
            <a:r>
              <a:rPr lang="en-US" altLang="en-US" sz="2400" b="1" i="1" dirty="0" err="1" smtClean="0">
                <a:latin typeface="Times New Roman" panose="02020603050405020304" pitchFamily="18" charset="0"/>
                <a:cs typeface="Times New Roman" panose="02020603050405020304" pitchFamily="18" charset="0"/>
              </a:rPr>
              <a:t>navigate</a:t>
            </a:r>
            <a:r>
              <a:rPr lang="en-US" altLang="en-US" sz="2400" i="1" dirty="0">
                <a:latin typeface="Times New Roman" panose="02020603050405020304" pitchFamily="18" charset="0"/>
                <a:cs typeface="Times New Roman" panose="02020603050405020304" pitchFamily="18" charset="0"/>
              </a:rPr>
              <a:t>(['/movie-list']);  }</a:t>
            </a:r>
          </a:p>
        </p:txBody>
      </p:sp>
    </p:spTree>
    <p:extLst>
      <p:ext uri="{BB962C8B-B14F-4D97-AF65-F5344CB8AC3E}">
        <p14:creationId xmlns:p14="http://schemas.microsoft.com/office/powerpoint/2010/main" val="357212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Navigating</a:t>
            </a:r>
            <a:r>
              <a:rPr lang="da-DK" sz="4800" dirty="0" smtClean="0"/>
              <a:t> </a:t>
            </a:r>
            <a:endParaRPr lang="en-GB" sz="4800" dirty="0"/>
          </a:p>
        </p:txBody>
      </p:sp>
      <p:sp>
        <p:nvSpPr>
          <p:cNvPr id="5" name="Tekstfelt 4"/>
          <p:cNvSpPr txBox="1"/>
          <p:nvPr/>
        </p:nvSpPr>
        <p:spPr>
          <a:xfrm>
            <a:off x="1053852" y="1772816"/>
            <a:ext cx="10657184" cy="4555093"/>
          </a:xfrm>
          <a:prstGeom prst="rect">
            <a:avLst/>
          </a:prstGeom>
          <a:noFill/>
        </p:spPr>
        <p:txBody>
          <a:bodyPr wrap="square" rtlCol="0">
            <a:spAutoFit/>
          </a:bodyPr>
          <a:lstStyle/>
          <a:p>
            <a:pPr eaLnBrk="0" fontAlgn="base" hangingPunct="0">
              <a:spcBef>
                <a:spcPct val="0"/>
              </a:spcBef>
              <a:spcAft>
                <a:spcPct val="0"/>
              </a:spcAft>
            </a:pPr>
            <a:r>
              <a:rPr lang="en-US" altLang="en-US" sz="2800" dirty="0" smtClean="0">
                <a:latin typeface="Roboto"/>
              </a:rPr>
              <a:t>Navigate using the </a:t>
            </a:r>
            <a:r>
              <a:rPr lang="en-US" altLang="en-US" sz="2800" dirty="0" err="1" smtClean="0">
                <a:latin typeface="Roboto"/>
              </a:rPr>
              <a:t>routerLink</a:t>
            </a:r>
            <a:r>
              <a:rPr lang="en-US" altLang="en-US" sz="2800" dirty="0" smtClean="0">
                <a:latin typeface="Roboto"/>
              </a:rPr>
              <a:t> attribute directive in the template:</a:t>
            </a:r>
            <a:br>
              <a:rPr lang="en-US" altLang="en-US" sz="2800" dirty="0" smtClean="0">
                <a:latin typeface="Roboto"/>
              </a:rPr>
            </a:br>
            <a:r>
              <a:rPr lang="en-US" altLang="en-US" sz="3200" dirty="0" smtClean="0">
                <a:latin typeface="Roboto"/>
              </a:rPr>
              <a:t>    </a:t>
            </a:r>
            <a:r>
              <a:rPr lang="en-US" altLang="en-US" dirty="0">
                <a:latin typeface="Times New Roman" panose="02020603050405020304" pitchFamily="18" charset="0"/>
                <a:cs typeface="Times New Roman" panose="02020603050405020304" pitchFamily="18" charset="0"/>
              </a:rPr>
              <a:t>&lt;</a:t>
            </a:r>
            <a:r>
              <a:rPr lang="en-US" altLang="en-US" dirty="0" err="1">
                <a:latin typeface="Times New Roman" panose="02020603050405020304" pitchFamily="18" charset="0"/>
                <a:cs typeface="Times New Roman" panose="02020603050405020304" pitchFamily="18" charset="0"/>
              </a:rPr>
              <a:t>nav</a:t>
            </a:r>
            <a:r>
              <a:rPr lang="en-US" altLang="en-US" dirty="0">
                <a:latin typeface="Times New Roman" panose="02020603050405020304" pitchFamily="18" charset="0"/>
                <a:cs typeface="Times New Roman" panose="02020603050405020304" pitchFamily="18" charset="0"/>
              </a:rPr>
              <a:t> class="</a:t>
            </a:r>
            <a:r>
              <a:rPr lang="en-US" altLang="en-US" dirty="0" err="1">
                <a:latin typeface="Times New Roman" panose="02020603050405020304" pitchFamily="18" charset="0"/>
                <a:cs typeface="Times New Roman" panose="02020603050405020304" pitchFamily="18" charset="0"/>
              </a:rPr>
              <a:t>nav</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navbar-nav</a:t>
            </a:r>
            <a:r>
              <a:rPr lang="en-US" altLang="en-US" dirty="0">
                <a:latin typeface="Times New Roman" panose="02020603050405020304" pitchFamily="18" charset="0"/>
                <a:cs typeface="Times New Roman" panose="02020603050405020304" pitchFamily="18" charset="0"/>
              </a:rPr>
              <a:t>"&gt;     </a:t>
            </a: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&lt;a </a:t>
            </a:r>
            <a:r>
              <a:rPr lang="en-US" altLang="en-US" dirty="0" err="1">
                <a:latin typeface="Times New Roman" panose="02020603050405020304" pitchFamily="18" charset="0"/>
                <a:cs typeface="Times New Roman" panose="02020603050405020304" pitchFamily="18" charset="0"/>
              </a:rPr>
              <a:t>routerLink</a:t>
            </a:r>
            <a:r>
              <a:rPr lang="en-US" altLang="en-US" dirty="0">
                <a:latin typeface="Times New Roman" panose="02020603050405020304" pitchFamily="18" charset="0"/>
                <a:cs typeface="Times New Roman" panose="02020603050405020304" pitchFamily="18" charset="0"/>
              </a:rPr>
              <a:t>="/movie-list" </a:t>
            </a:r>
            <a:r>
              <a:rPr lang="en-US" altLang="en-US" dirty="0" err="1">
                <a:latin typeface="Times New Roman" panose="02020603050405020304" pitchFamily="18" charset="0"/>
                <a:cs typeface="Times New Roman" panose="02020603050405020304" pitchFamily="18" charset="0"/>
              </a:rPr>
              <a:t>routerLinkActive</a:t>
            </a:r>
            <a:r>
              <a:rPr lang="en-US" altLang="en-US" dirty="0">
                <a:latin typeface="Times New Roman" panose="02020603050405020304" pitchFamily="18" charset="0"/>
                <a:cs typeface="Times New Roman" panose="02020603050405020304" pitchFamily="18" charset="0"/>
              </a:rPr>
              <a:t>="active"&gt;Movies&lt;/a&gt;      </a:t>
            </a:r>
            <a:endParaRPr lang="en-US" altLang="en-US" dirty="0" smtClean="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&lt;</a:t>
            </a:r>
            <a:r>
              <a:rPr lang="en-US" altLang="en-US" dirty="0">
                <a:latin typeface="Times New Roman" panose="02020603050405020304" pitchFamily="18" charset="0"/>
                <a:cs typeface="Times New Roman" panose="02020603050405020304" pitchFamily="18" charset="0"/>
              </a:rPr>
              <a:t>a </a:t>
            </a:r>
            <a:r>
              <a:rPr lang="en-US" altLang="en-US" dirty="0" err="1">
                <a:latin typeface="Times New Roman" panose="02020603050405020304" pitchFamily="18" charset="0"/>
                <a:cs typeface="Times New Roman" panose="02020603050405020304" pitchFamily="18" charset="0"/>
              </a:rPr>
              <a:t>routerLink</a:t>
            </a:r>
            <a:r>
              <a:rPr lang="en-US" altLang="en-US" dirty="0">
                <a:latin typeface="Times New Roman" panose="02020603050405020304" pitchFamily="18" charset="0"/>
                <a:cs typeface="Times New Roman" panose="02020603050405020304" pitchFamily="18" charset="0"/>
              </a:rPr>
              <a:t>="/under-construction" </a:t>
            </a:r>
            <a:r>
              <a:rPr lang="en-US" altLang="en-US" dirty="0" err="1">
                <a:latin typeface="Times New Roman" panose="02020603050405020304" pitchFamily="18" charset="0"/>
                <a:cs typeface="Times New Roman" panose="02020603050405020304" pitchFamily="18" charset="0"/>
              </a:rPr>
              <a:t>routerLinkActive</a:t>
            </a:r>
            <a:r>
              <a:rPr lang="en-US" altLang="en-US" dirty="0">
                <a:latin typeface="Times New Roman" panose="02020603050405020304" pitchFamily="18" charset="0"/>
                <a:cs typeface="Times New Roman" panose="02020603050405020304" pitchFamily="18" charset="0"/>
              </a:rPr>
              <a:t>="active"&gt;Admin&lt;/a&gt;   </a:t>
            </a: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                  ……….   </a:t>
            </a:r>
          </a:p>
          <a:p>
            <a:pPr eaLnBrk="0" fontAlgn="base" hangingPunct="0">
              <a:spcBef>
                <a:spcPct val="0"/>
              </a:spcBef>
              <a:spcAft>
                <a:spcPct val="0"/>
              </a:spcAft>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      &lt;/</a:t>
            </a:r>
            <a:r>
              <a:rPr lang="en-US" altLang="en-US" dirty="0" err="1">
                <a:latin typeface="Times New Roman" panose="02020603050405020304" pitchFamily="18" charset="0"/>
                <a:cs typeface="Times New Roman" panose="02020603050405020304" pitchFamily="18" charset="0"/>
              </a:rPr>
              <a:t>nav</a:t>
            </a:r>
            <a:r>
              <a:rPr lang="en-US" altLang="en-US" dirty="0">
                <a:latin typeface="Times New Roman" panose="02020603050405020304" pitchFamily="18" charset="0"/>
                <a:cs typeface="Times New Roman" panose="02020603050405020304" pitchFamily="18" charset="0"/>
              </a:rPr>
              <a:t>&gt;</a:t>
            </a:r>
            <a:endParaRPr lang="en-US" altLang="en-US" i="1"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sz="3200" dirty="0">
                <a:latin typeface="Roboto"/>
              </a:rPr>
              <a:t/>
            </a:r>
            <a:br>
              <a:rPr lang="en-US" sz="3200" dirty="0">
                <a:latin typeface="Roboto"/>
              </a:rPr>
            </a:br>
            <a:r>
              <a:rPr lang="en-GB" sz="2000" dirty="0" smtClean="0"/>
              <a:t>The </a:t>
            </a:r>
            <a:r>
              <a:rPr lang="en-GB" sz="2000" dirty="0"/>
              <a:t>router displays each component immediately below </a:t>
            </a:r>
            <a:r>
              <a:rPr lang="en-GB" sz="2000" dirty="0" smtClean="0"/>
              <a:t>the </a:t>
            </a:r>
            <a:r>
              <a:rPr lang="en-GB" altLang="en-US" sz="2000" i="1" dirty="0">
                <a:latin typeface="Times New Roman" panose="02020603050405020304" pitchFamily="18" charset="0"/>
                <a:cs typeface="Times New Roman" panose="02020603050405020304" pitchFamily="18" charset="0"/>
              </a:rPr>
              <a:t>&lt;router-outlet&gt;&lt;/router-outlet</a:t>
            </a:r>
            <a:r>
              <a:rPr lang="en-GB" altLang="en-US" sz="2000" i="1" dirty="0" smtClean="0">
                <a:latin typeface="Times New Roman" panose="02020603050405020304" pitchFamily="18" charset="0"/>
                <a:cs typeface="Times New Roman" panose="02020603050405020304" pitchFamily="18" charset="0"/>
              </a:rPr>
              <a:t>&gt; </a:t>
            </a:r>
            <a:r>
              <a:rPr lang="en-GB" sz="2000" dirty="0"/>
              <a:t>as we navigate through the </a:t>
            </a:r>
            <a:r>
              <a:rPr lang="en-GB" sz="2000" dirty="0" smtClean="0"/>
              <a:t>application </a:t>
            </a:r>
            <a:r>
              <a:rPr lang="en-US" altLang="en-US" sz="2000" dirty="0" smtClean="0">
                <a:latin typeface="Roboto"/>
              </a:rPr>
              <a:t>:</a:t>
            </a:r>
            <a:r>
              <a:rPr lang="en-US" altLang="en-US" sz="2000" i="1" dirty="0" smtClean="0">
                <a:latin typeface="Times New Roman" panose="02020603050405020304" pitchFamily="18" charset="0"/>
                <a:cs typeface="Times New Roman" panose="02020603050405020304" pitchFamily="18" charset="0"/>
              </a:rPr>
              <a:t/>
            </a:r>
            <a:br>
              <a:rPr lang="en-US" altLang="en-US" sz="2000" i="1" dirty="0" smtClean="0">
                <a:latin typeface="Times New Roman" panose="02020603050405020304" pitchFamily="18" charset="0"/>
                <a:cs typeface="Times New Roman" panose="02020603050405020304" pitchFamily="18" charset="0"/>
              </a:rPr>
            </a:br>
            <a:r>
              <a:rPr lang="en-US" altLang="en-US" sz="2400" i="1" dirty="0" smtClean="0">
                <a:latin typeface="Times New Roman" panose="02020603050405020304" pitchFamily="18" charset="0"/>
                <a:cs typeface="Times New Roman" panose="02020603050405020304" pitchFamily="18" charset="0"/>
              </a:rPr>
              <a:t/>
            </a:r>
            <a:br>
              <a:rPr lang="en-US" altLang="en-US" sz="2400" i="1" dirty="0" smtClean="0">
                <a:latin typeface="Times New Roman" panose="02020603050405020304" pitchFamily="18" charset="0"/>
                <a:cs typeface="Times New Roman" panose="02020603050405020304" pitchFamily="18" charset="0"/>
              </a:rPr>
            </a:br>
            <a:r>
              <a:rPr lang="en-US" altLang="en-US" sz="2400" i="1" dirty="0">
                <a:latin typeface="Times New Roman" panose="02020603050405020304" pitchFamily="18" charset="0"/>
                <a:cs typeface="Times New Roman" panose="02020603050405020304" pitchFamily="18" charset="0"/>
              </a:rPr>
              <a:t>	</a:t>
            </a:r>
            <a:r>
              <a:rPr lang="en-GB" altLang="en-US" sz="2400" i="1" dirty="0">
                <a:latin typeface="Times New Roman" panose="02020603050405020304" pitchFamily="18" charset="0"/>
                <a:cs typeface="Times New Roman" panose="02020603050405020304" pitchFamily="18" charset="0"/>
              </a:rPr>
              <a:t> </a:t>
            </a:r>
            <a:r>
              <a:rPr lang="en-GB" altLang="en-US" i="1" dirty="0">
                <a:latin typeface="Times New Roman" panose="02020603050405020304" pitchFamily="18" charset="0"/>
                <a:cs typeface="Times New Roman" panose="02020603050405020304" pitchFamily="18" charset="0"/>
              </a:rPr>
              <a:t>&lt;div class="container"&gt;    </a:t>
            </a:r>
            <a:r>
              <a:rPr lang="en-GB" altLang="en-US" i="1" dirty="0" smtClean="0">
                <a:latin typeface="Times New Roman" panose="02020603050405020304" pitchFamily="18" charset="0"/>
                <a:cs typeface="Times New Roman" panose="02020603050405020304" pitchFamily="18" charset="0"/>
              </a:rPr>
              <a:t/>
            </a:r>
            <a:br>
              <a:rPr lang="en-GB" altLang="en-US" i="1" dirty="0" smtClean="0">
                <a:latin typeface="Times New Roman" panose="02020603050405020304" pitchFamily="18" charset="0"/>
                <a:cs typeface="Times New Roman" panose="02020603050405020304" pitchFamily="18" charset="0"/>
              </a:rPr>
            </a:br>
            <a:r>
              <a:rPr lang="en-GB" altLang="en-US" i="1" dirty="0" smtClean="0">
                <a:latin typeface="Times New Roman" panose="02020603050405020304" pitchFamily="18" charset="0"/>
                <a:cs typeface="Times New Roman" panose="02020603050405020304" pitchFamily="18" charset="0"/>
              </a:rPr>
              <a:t>                        &lt;</a:t>
            </a:r>
            <a:r>
              <a:rPr lang="en-GB" altLang="en-US" i="1" dirty="0">
                <a:latin typeface="Times New Roman" panose="02020603050405020304" pitchFamily="18" charset="0"/>
                <a:cs typeface="Times New Roman" panose="02020603050405020304" pitchFamily="18" charset="0"/>
              </a:rPr>
              <a:t>router-outlet&gt;&lt;/router-outlet&gt;    </a:t>
            </a:r>
            <a:r>
              <a:rPr lang="en-GB" altLang="en-US" i="1" dirty="0" smtClean="0">
                <a:latin typeface="Times New Roman" panose="02020603050405020304" pitchFamily="18" charset="0"/>
                <a:cs typeface="Times New Roman" panose="02020603050405020304" pitchFamily="18" charset="0"/>
              </a:rPr>
              <a:t/>
            </a:r>
            <a:br>
              <a:rPr lang="en-GB" altLang="en-US" i="1" dirty="0" smtClean="0">
                <a:latin typeface="Times New Roman" panose="02020603050405020304" pitchFamily="18" charset="0"/>
                <a:cs typeface="Times New Roman" panose="02020603050405020304" pitchFamily="18" charset="0"/>
              </a:rPr>
            </a:br>
            <a:r>
              <a:rPr lang="en-GB" altLang="en-US" i="1" dirty="0" smtClean="0">
                <a:latin typeface="Times New Roman" panose="02020603050405020304" pitchFamily="18" charset="0"/>
                <a:cs typeface="Times New Roman" panose="02020603050405020304" pitchFamily="18" charset="0"/>
              </a:rPr>
              <a:t>                 &lt;/</a:t>
            </a:r>
            <a:r>
              <a:rPr lang="en-GB" altLang="en-US" i="1" dirty="0">
                <a:latin typeface="Times New Roman" panose="02020603050405020304" pitchFamily="18" charset="0"/>
                <a:cs typeface="Times New Roman" panose="02020603050405020304" pitchFamily="18" charset="0"/>
              </a:rPr>
              <a:t>div&gt; </a:t>
            </a:r>
            <a:endParaRPr lang="en-US" alt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9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Angular</a:t>
            </a:r>
            <a:r>
              <a:rPr lang="da-DK" sz="4800" dirty="0" smtClean="0"/>
              <a:t> </a:t>
            </a:r>
            <a:r>
              <a:rPr lang="da-DK" sz="4800" dirty="0" err="1" smtClean="0"/>
              <a:t>AppModule</a:t>
            </a:r>
            <a:endParaRPr lang="en-GB" sz="4800" dirty="0"/>
          </a:p>
        </p:txBody>
      </p:sp>
      <p:sp>
        <p:nvSpPr>
          <p:cNvPr id="3" name="Tekstfelt 2"/>
          <p:cNvSpPr txBox="1"/>
          <p:nvPr/>
        </p:nvSpPr>
        <p:spPr>
          <a:xfrm>
            <a:off x="1197868" y="1844824"/>
            <a:ext cx="9937104" cy="3914918"/>
          </a:xfrm>
          <a:prstGeom prst="rect">
            <a:avLst/>
          </a:prstGeom>
          <a:noFill/>
        </p:spPr>
        <p:txBody>
          <a:bodyPr wrap="square" rtlCol="0">
            <a:spAutoFit/>
          </a:bodyPr>
          <a:lstStyle/>
          <a:p>
            <a:pPr>
              <a:lnSpc>
                <a:spcPct val="90000"/>
              </a:lnSpc>
            </a:pPr>
            <a:r>
              <a:rPr lang="da-DK" sz="4000" dirty="0" err="1" smtClean="0"/>
              <a:t>Every</a:t>
            </a:r>
            <a:r>
              <a:rPr lang="da-DK" sz="4000" dirty="0" smtClean="0"/>
              <a:t> </a:t>
            </a:r>
            <a:r>
              <a:rPr lang="da-DK" sz="4000" dirty="0" err="1" smtClean="0"/>
              <a:t>Angular</a:t>
            </a:r>
            <a:r>
              <a:rPr lang="da-DK" sz="4000" dirty="0" smtClean="0"/>
              <a:t> </a:t>
            </a:r>
            <a:r>
              <a:rPr lang="da-DK" sz="4000" dirty="0" err="1" smtClean="0"/>
              <a:t>applications</a:t>
            </a:r>
            <a:r>
              <a:rPr lang="da-DK" sz="4000" dirty="0" smtClean="0"/>
              <a:t> have at </a:t>
            </a:r>
            <a:r>
              <a:rPr lang="da-DK" sz="4000" dirty="0" err="1" smtClean="0"/>
              <a:t>least</a:t>
            </a:r>
            <a:r>
              <a:rPr lang="da-DK" sz="4000" dirty="0" smtClean="0"/>
              <a:t> </a:t>
            </a:r>
            <a:r>
              <a:rPr lang="da-DK" sz="4000" dirty="0" err="1" smtClean="0"/>
              <a:t>one</a:t>
            </a:r>
            <a:r>
              <a:rPr lang="da-DK" sz="4000" dirty="0" smtClean="0"/>
              <a:t> </a:t>
            </a:r>
            <a:r>
              <a:rPr lang="da-DK" sz="4000" dirty="0" err="1" smtClean="0"/>
              <a:t>module</a:t>
            </a:r>
            <a:r>
              <a:rPr lang="da-DK" sz="4000" dirty="0"/>
              <a:t> </a:t>
            </a:r>
            <a:r>
              <a:rPr lang="da-DK" sz="4000" dirty="0" smtClean="0"/>
              <a:t>- the </a:t>
            </a:r>
            <a:r>
              <a:rPr lang="da-DK" sz="4000" dirty="0" err="1" smtClean="0"/>
              <a:t>RootModule</a:t>
            </a:r>
            <a:r>
              <a:rPr lang="da-DK" sz="4000" dirty="0" smtClean="0"/>
              <a:t> by </a:t>
            </a:r>
            <a:r>
              <a:rPr lang="da-DK" sz="4000" dirty="0" err="1" smtClean="0"/>
              <a:t>convention</a:t>
            </a:r>
            <a:r>
              <a:rPr lang="da-DK" sz="4000" dirty="0" smtClean="0"/>
              <a:t> </a:t>
            </a:r>
            <a:r>
              <a:rPr lang="da-DK" sz="4000" dirty="0" err="1" smtClean="0"/>
              <a:t>named</a:t>
            </a:r>
            <a:r>
              <a:rPr lang="da-DK" sz="4000" dirty="0" smtClean="0"/>
              <a:t> </a:t>
            </a:r>
            <a:r>
              <a:rPr lang="da-DK" sz="4000" dirty="0" err="1" smtClean="0"/>
              <a:t>AppModule</a:t>
            </a:r>
            <a:r>
              <a:rPr lang="da-DK" sz="4000" dirty="0" smtClean="0"/>
              <a:t>.</a:t>
            </a:r>
          </a:p>
          <a:p>
            <a:pPr>
              <a:lnSpc>
                <a:spcPct val="90000"/>
              </a:lnSpc>
            </a:pPr>
            <a:r>
              <a:rPr lang="da-DK" sz="4000" dirty="0"/>
              <a:t/>
            </a:r>
            <a:br>
              <a:rPr lang="da-DK" sz="4000" dirty="0"/>
            </a:br>
            <a:r>
              <a:rPr lang="da-DK" sz="4000" dirty="0" err="1" smtClean="0"/>
              <a:t>Larger</a:t>
            </a:r>
            <a:r>
              <a:rPr lang="da-DK" sz="4000" dirty="0" smtClean="0"/>
              <a:t> </a:t>
            </a:r>
            <a:r>
              <a:rPr lang="da-DK" sz="4000" dirty="0" err="1" smtClean="0"/>
              <a:t>Angular</a:t>
            </a:r>
            <a:r>
              <a:rPr lang="da-DK" sz="4000" dirty="0" smtClean="0"/>
              <a:t> </a:t>
            </a:r>
            <a:r>
              <a:rPr lang="da-DK" sz="4000" dirty="0" err="1" smtClean="0"/>
              <a:t>applications</a:t>
            </a:r>
            <a:r>
              <a:rPr lang="da-DK" sz="4000" dirty="0" smtClean="0"/>
              <a:t> </a:t>
            </a:r>
            <a:r>
              <a:rPr lang="da-DK" sz="4000" dirty="0" err="1" smtClean="0"/>
              <a:t>will</a:t>
            </a:r>
            <a:r>
              <a:rPr lang="da-DK" sz="4000" dirty="0" smtClean="0"/>
              <a:t> have feature and route </a:t>
            </a:r>
            <a:r>
              <a:rPr lang="da-DK" sz="4000" dirty="0" err="1" smtClean="0"/>
              <a:t>modules</a:t>
            </a:r>
            <a:r>
              <a:rPr lang="da-DK" sz="4000" dirty="0" smtClean="0"/>
              <a:t> as </a:t>
            </a:r>
            <a:r>
              <a:rPr lang="da-DK" sz="4000" dirty="0" err="1" smtClean="0"/>
              <a:t>well</a:t>
            </a:r>
            <a:r>
              <a:rPr lang="da-DK" sz="4000" dirty="0" smtClean="0"/>
              <a:t>.</a:t>
            </a:r>
          </a:p>
          <a:p>
            <a:pPr>
              <a:lnSpc>
                <a:spcPct val="90000"/>
              </a:lnSpc>
            </a:pPr>
            <a:endParaRPr lang="da-DK" sz="3600" dirty="0"/>
          </a:p>
        </p:txBody>
      </p:sp>
      <p:pic>
        <p:nvPicPr>
          <p:cNvPr id="4" name="Billede 3"/>
          <p:cNvPicPr/>
          <p:nvPr/>
        </p:nvPicPr>
        <p:blipFill rotWithShape="1">
          <a:blip r:embed="rId2"/>
          <a:srcRect l="19942" t="47882" r="60614" b="25813"/>
          <a:stretch/>
        </p:blipFill>
        <p:spPr bwMode="auto">
          <a:xfrm>
            <a:off x="9046740" y="535253"/>
            <a:ext cx="1008111" cy="760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41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9937" y="274638"/>
            <a:ext cx="9143998" cy="1020762"/>
          </a:xfrm>
        </p:spPr>
        <p:txBody>
          <a:bodyPr>
            <a:normAutofit/>
          </a:bodyPr>
          <a:lstStyle/>
          <a:p>
            <a:r>
              <a:rPr lang="da-DK" sz="4800" dirty="0" err="1" smtClean="0"/>
              <a:t>HttpService</a:t>
            </a:r>
            <a:r>
              <a:rPr lang="da-DK" sz="4800" dirty="0" smtClean="0"/>
              <a:t> </a:t>
            </a:r>
            <a:endParaRPr lang="en-GB" sz="4800" dirty="0"/>
          </a:p>
        </p:txBody>
      </p:sp>
      <p:pic>
        <p:nvPicPr>
          <p:cNvPr id="4" name="Billede 3"/>
          <p:cNvPicPr/>
          <p:nvPr/>
        </p:nvPicPr>
        <p:blipFill rotWithShape="1">
          <a:blip r:embed="rId2" cstate="print">
            <a:extLst>
              <a:ext uri="{28A0092B-C50C-407E-A947-70E740481C1C}">
                <a14:useLocalDpi xmlns:a14="http://schemas.microsoft.com/office/drawing/2010/main" val="0"/>
              </a:ext>
            </a:extLst>
          </a:blip>
          <a:srcRect t="1407" r="929" b="-1"/>
          <a:stretch/>
        </p:blipFill>
        <p:spPr bwMode="auto">
          <a:xfrm>
            <a:off x="1485901" y="1781319"/>
            <a:ext cx="8640959" cy="48880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489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Angular</a:t>
            </a:r>
            <a:r>
              <a:rPr lang="da-DK" sz="4800" dirty="0" smtClean="0"/>
              <a:t> </a:t>
            </a:r>
            <a:r>
              <a:rPr lang="da-DK" sz="4800" dirty="0" err="1" smtClean="0"/>
              <a:t>AppModule</a:t>
            </a:r>
            <a:endParaRPr lang="en-GB" sz="4800" dirty="0"/>
          </a:p>
        </p:txBody>
      </p:sp>
      <p:pic>
        <p:nvPicPr>
          <p:cNvPr id="4" name="Billede 3"/>
          <p:cNvPicPr/>
          <p:nvPr/>
        </p:nvPicPr>
        <p:blipFill rotWithShape="1">
          <a:blip r:embed="rId2"/>
          <a:srcRect l="21937" t="27488" r="37679" b="31429"/>
          <a:stretch/>
        </p:blipFill>
        <p:spPr bwMode="auto">
          <a:xfrm>
            <a:off x="1989955" y="1844825"/>
            <a:ext cx="7704857" cy="3600399"/>
          </a:xfrm>
          <a:prstGeom prst="rect">
            <a:avLst/>
          </a:prstGeom>
          <a:ln>
            <a:noFill/>
          </a:ln>
          <a:extLst>
            <a:ext uri="{53640926-AAD7-44D8-BBD7-CCE9431645EC}">
              <a14:shadowObscured xmlns:a14="http://schemas.microsoft.com/office/drawing/2010/main"/>
            </a:ext>
          </a:extLst>
        </p:spPr>
      </p:pic>
      <p:pic>
        <p:nvPicPr>
          <p:cNvPr id="5" name="Billede 4"/>
          <p:cNvPicPr/>
          <p:nvPr/>
        </p:nvPicPr>
        <p:blipFill rotWithShape="1">
          <a:blip r:embed="rId3"/>
          <a:srcRect l="19942" t="47882" r="60614" b="25813"/>
          <a:stretch/>
        </p:blipFill>
        <p:spPr bwMode="auto">
          <a:xfrm>
            <a:off x="8921421" y="447675"/>
            <a:ext cx="1114425" cy="847725"/>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6994512" y="5877272"/>
            <a:ext cx="5400600" cy="424732"/>
          </a:xfrm>
          <a:prstGeom prst="rect">
            <a:avLst/>
          </a:prstGeom>
          <a:noFill/>
        </p:spPr>
        <p:txBody>
          <a:bodyPr wrap="square" rtlCol="0">
            <a:spAutoFit/>
          </a:bodyPr>
          <a:lstStyle/>
          <a:p>
            <a:pPr>
              <a:lnSpc>
                <a:spcPct val="90000"/>
              </a:lnSpc>
            </a:pPr>
            <a:r>
              <a:rPr lang="da-DK" sz="2400" dirty="0" smtClean="0"/>
              <a:t>Live </a:t>
            </a:r>
            <a:r>
              <a:rPr lang="da-DK" sz="2400" dirty="0" err="1" smtClean="0"/>
              <a:t>example</a:t>
            </a:r>
            <a:r>
              <a:rPr lang="da-DK" sz="2400" dirty="0" smtClean="0"/>
              <a:t>: </a:t>
            </a:r>
            <a:r>
              <a:rPr lang="da-DK" sz="2400" dirty="0" err="1" smtClean="0">
                <a:hlinkClick r:id="rId4"/>
              </a:rPr>
              <a:t>HelloAngular</a:t>
            </a:r>
            <a:endParaRPr lang="en-GB" sz="2400" dirty="0"/>
          </a:p>
        </p:txBody>
      </p:sp>
    </p:spTree>
    <p:extLst>
      <p:ext uri="{BB962C8B-B14F-4D97-AF65-F5344CB8AC3E}">
        <p14:creationId xmlns:p14="http://schemas.microsoft.com/office/powerpoint/2010/main" val="129374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Angular</a:t>
            </a:r>
            <a:r>
              <a:rPr lang="da-DK" sz="4800" dirty="0" smtClean="0"/>
              <a:t> Architecture</a:t>
            </a:r>
            <a:endParaRPr lang="en-GB" sz="4800" dirty="0"/>
          </a:p>
        </p:txBody>
      </p:sp>
      <p:pic>
        <p:nvPicPr>
          <p:cNvPr id="5" name="Billede 4"/>
          <p:cNvPicPr/>
          <p:nvPr/>
        </p:nvPicPr>
        <p:blipFill rotWithShape="1">
          <a:blip r:embed="rId2"/>
          <a:srcRect l="18779" t="30739" r="24053" b="18128"/>
          <a:stretch/>
        </p:blipFill>
        <p:spPr bwMode="auto">
          <a:xfrm>
            <a:off x="1507359" y="1844824"/>
            <a:ext cx="8784976" cy="44644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203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Angular</a:t>
            </a:r>
            <a:r>
              <a:rPr lang="da-DK" sz="4800" dirty="0" smtClean="0"/>
              <a:t> Architecture</a:t>
            </a:r>
            <a:endParaRPr lang="en-GB" sz="4800" dirty="0"/>
          </a:p>
        </p:txBody>
      </p:sp>
      <p:sp>
        <p:nvSpPr>
          <p:cNvPr id="3" name="Tekstfelt 2"/>
          <p:cNvSpPr txBox="1"/>
          <p:nvPr/>
        </p:nvSpPr>
        <p:spPr>
          <a:xfrm>
            <a:off x="1522414" y="1988840"/>
            <a:ext cx="9143998" cy="4487382"/>
          </a:xfrm>
          <a:prstGeom prst="rect">
            <a:avLst/>
          </a:prstGeom>
          <a:noFill/>
        </p:spPr>
        <p:txBody>
          <a:bodyPr wrap="square" rtlCol="0">
            <a:spAutoFit/>
          </a:bodyPr>
          <a:lstStyle/>
          <a:p>
            <a:r>
              <a:rPr lang="en-GB" sz="2400" dirty="0"/>
              <a:t>The architecture diagram identifies the eight main building blocks of an Angular application</a:t>
            </a:r>
            <a:r>
              <a:rPr lang="en-GB" sz="2400" dirty="0" smtClean="0"/>
              <a:t>:</a:t>
            </a:r>
            <a:br>
              <a:rPr lang="en-GB" sz="2400" dirty="0" smtClean="0"/>
            </a:br>
            <a:endParaRPr lang="en-GB" sz="2400" dirty="0"/>
          </a:p>
          <a:p>
            <a:pPr marL="285750" indent="-285750">
              <a:buFont typeface="Arial" panose="020B0604020202020204" pitchFamily="34" charset="0"/>
              <a:buChar char="•"/>
            </a:pPr>
            <a:r>
              <a:rPr lang="en-GB" sz="2400" dirty="0">
                <a:hlinkClick r:id="rId2"/>
              </a:rPr>
              <a:t>Modules</a:t>
            </a:r>
            <a:endParaRPr lang="en-GB" sz="2400" dirty="0"/>
          </a:p>
          <a:p>
            <a:pPr marL="285750" indent="-285750">
              <a:buFont typeface="Arial" panose="020B0604020202020204" pitchFamily="34" charset="0"/>
              <a:buChar char="•"/>
            </a:pPr>
            <a:r>
              <a:rPr lang="en-GB" sz="2400" dirty="0">
                <a:hlinkClick r:id="rId3"/>
              </a:rPr>
              <a:t>Components</a:t>
            </a:r>
            <a:endParaRPr lang="en-GB" sz="2400" dirty="0"/>
          </a:p>
          <a:p>
            <a:pPr marL="285750" indent="-285750">
              <a:buFont typeface="Arial" panose="020B0604020202020204" pitchFamily="34" charset="0"/>
              <a:buChar char="•"/>
            </a:pPr>
            <a:r>
              <a:rPr lang="en-GB" sz="2400" dirty="0">
                <a:hlinkClick r:id="rId4"/>
              </a:rPr>
              <a:t>Templates</a:t>
            </a:r>
            <a:endParaRPr lang="en-GB" sz="2400" dirty="0"/>
          </a:p>
          <a:p>
            <a:pPr marL="285750" indent="-285750">
              <a:buFont typeface="Arial" panose="020B0604020202020204" pitchFamily="34" charset="0"/>
              <a:buChar char="•"/>
            </a:pPr>
            <a:r>
              <a:rPr lang="en-GB" sz="2400" dirty="0">
                <a:hlinkClick r:id="rId5"/>
              </a:rPr>
              <a:t>Metadata</a:t>
            </a:r>
            <a:endParaRPr lang="en-GB" sz="2400" dirty="0"/>
          </a:p>
          <a:p>
            <a:pPr marL="285750" indent="-285750">
              <a:buFont typeface="Arial" panose="020B0604020202020204" pitchFamily="34" charset="0"/>
              <a:buChar char="•"/>
            </a:pPr>
            <a:r>
              <a:rPr lang="en-GB" sz="2400" dirty="0">
                <a:hlinkClick r:id="rId6"/>
              </a:rPr>
              <a:t>Data binding</a:t>
            </a:r>
            <a:endParaRPr lang="en-GB" sz="2400" dirty="0"/>
          </a:p>
          <a:p>
            <a:pPr marL="285750" indent="-285750">
              <a:buFont typeface="Arial" panose="020B0604020202020204" pitchFamily="34" charset="0"/>
              <a:buChar char="•"/>
            </a:pPr>
            <a:r>
              <a:rPr lang="en-GB" sz="2400" dirty="0">
                <a:hlinkClick r:id="rId7"/>
              </a:rPr>
              <a:t>Directives</a:t>
            </a:r>
            <a:endParaRPr lang="en-GB" sz="2400" dirty="0"/>
          </a:p>
          <a:p>
            <a:pPr marL="285750" indent="-285750">
              <a:buFont typeface="Arial" panose="020B0604020202020204" pitchFamily="34" charset="0"/>
              <a:buChar char="•"/>
            </a:pPr>
            <a:r>
              <a:rPr lang="en-GB" sz="2400" dirty="0">
                <a:hlinkClick r:id="rId8"/>
              </a:rPr>
              <a:t>Services</a:t>
            </a:r>
            <a:endParaRPr lang="en-GB" sz="2400" dirty="0"/>
          </a:p>
          <a:p>
            <a:pPr marL="285750" indent="-285750">
              <a:buFont typeface="Arial" panose="020B0604020202020204" pitchFamily="34" charset="0"/>
              <a:buChar char="•"/>
            </a:pPr>
            <a:r>
              <a:rPr lang="en-GB" sz="2400" dirty="0">
                <a:hlinkClick r:id="rId9"/>
              </a:rPr>
              <a:t>Dependency injection</a:t>
            </a:r>
            <a:endParaRPr lang="en-GB" sz="2400" dirty="0"/>
          </a:p>
          <a:p>
            <a:pPr>
              <a:lnSpc>
                <a:spcPct val="90000"/>
              </a:lnSpc>
            </a:pPr>
            <a:endParaRPr lang="en-GB" sz="2400" dirty="0"/>
          </a:p>
        </p:txBody>
      </p:sp>
      <p:pic>
        <p:nvPicPr>
          <p:cNvPr id="6" name="Billede 5"/>
          <p:cNvPicPr/>
          <p:nvPr/>
        </p:nvPicPr>
        <p:blipFill rotWithShape="1">
          <a:blip r:embed="rId10"/>
          <a:srcRect l="18779" t="30739" r="24053" b="18128"/>
          <a:stretch/>
        </p:blipFill>
        <p:spPr bwMode="auto">
          <a:xfrm>
            <a:off x="5230316" y="2924944"/>
            <a:ext cx="5436096" cy="3096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229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Angular</a:t>
            </a:r>
            <a:r>
              <a:rPr lang="da-DK" sz="4800" dirty="0" smtClean="0"/>
              <a:t> Components</a:t>
            </a:r>
            <a:endParaRPr lang="en-GB" sz="4800" dirty="0"/>
          </a:p>
        </p:txBody>
      </p:sp>
      <p:sp>
        <p:nvSpPr>
          <p:cNvPr id="5" name="Tekstfelt 4"/>
          <p:cNvSpPr txBox="1"/>
          <p:nvPr/>
        </p:nvSpPr>
        <p:spPr>
          <a:xfrm>
            <a:off x="1197868" y="1916832"/>
            <a:ext cx="9865096" cy="4524315"/>
          </a:xfrm>
          <a:prstGeom prst="rect">
            <a:avLst/>
          </a:prstGeom>
          <a:noFill/>
        </p:spPr>
        <p:txBody>
          <a:bodyPr wrap="square" rtlCol="0">
            <a:spAutoFit/>
          </a:bodyPr>
          <a:lstStyle/>
          <a:p>
            <a:pPr>
              <a:lnSpc>
                <a:spcPct val="90000"/>
              </a:lnSpc>
            </a:pPr>
            <a:r>
              <a:rPr lang="en-GB" sz="4000" dirty="0"/>
              <a:t>A </a:t>
            </a:r>
            <a:r>
              <a:rPr lang="en-GB" sz="4000" i="1" dirty="0"/>
              <a:t>component</a:t>
            </a:r>
            <a:r>
              <a:rPr lang="en-GB" sz="4000" dirty="0"/>
              <a:t> controls a </a:t>
            </a:r>
            <a:r>
              <a:rPr lang="en-GB" sz="4000" dirty="0" smtClean="0"/>
              <a:t>piece </a:t>
            </a:r>
            <a:r>
              <a:rPr lang="en-GB" sz="4000" dirty="0"/>
              <a:t>of </a:t>
            </a:r>
            <a:r>
              <a:rPr lang="en-GB" sz="4000" dirty="0" smtClean="0"/>
              <a:t>the screen </a:t>
            </a:r>
            <a:r>
              <a:rPr lang="en-GB" sz="4000" dirty="0"/>
              <a:t>called a </a:t>
            </a:r>
            <a:r>
              <a:rPr lang="en-GB" sz="4000" i="1" dirty="0"/>
              <a:t>view</a:t>
            </a:r>
            <a:r>
              <a:rPr lang="en-GB" sz="4000" dirty="0" smtClean="0"/>
              <a:t>.</a:t>
            </a:r>
          </a:p>
          <a:p>
            <a:pPr>
              <a:lnSpc>
                <a:spcPct val="90000"/>
              </a:lnSpc>
            </a:pPr>
            <a:endParaRPr lang="da-DK" sz="4000" dirty="0"/>
          </a:p>
          <a:p>
            <a:pPr>
              <a:lnSpc>
                <a:spcPct val="90000"/>
              </a:lnSpc>
            </a:pPr>
            <a:r>
              <a:rPr lang="en-GB" sz="4000" dirty="0"/>
              <a:t>A</a:t>
            </a:r>
            <a:r>
              <a:rPr lang="en-GB" sz="4000" dirty="0" smtClean="0"/>
              <a:t> </a:t>
            </a:r>
            <a:r>
              <a:rPr lang="en-GB" sz="4000" dirty="0"/>
              <a:t>component's application logic—what it does to support the </a:t>
            </a:r>
            <a:r>
              <a:rPr lang="en-GB" sz="4000" dirty="0" smtClean="0"/>
              <a:t>view—is defined in </a:t>
            </a:r>
            <a:r>
              <a:rPr lang="en-GB" sz="4000" dirty="0"/>
              <a:t>a class. </a:t>
            </a:r>
            <a:r>
              <a:rPr lang="en-GB" sz="4000" dirty="0" smtClean="0"/>
              <a:t/>
            </a:r>
            <a:br>
              <a:rPr lang="en-GB" sz="4000" dirty="0" smtClean="0"/>
            </a:br>
            <a:r>
              <a:rPr lang="en-GB" sz="4000" dirty="0" smtClean="0"/>
              <a:t/>
            </a:r>
            <a:br>
              <a:rPr lang="en-GB" sz="4000" dirty="0" smtClean="0"/>
            </a:br>
            <a:r>
              <a:rPr lang="en-GB" sz="4000" dirty="0" smtClean="0"/>
              <a:t>The </a:t>
            </a:r>
            <a:r>
              <a:rPr lang="en-GB" sz="4000" dirty="0"/>
              <a:t>class interacts with the view through an API of properties and methods.</a:t>
            </a:r>
          </a:p>
        </p:txBody>
      </p:sp>
      <p:pic>
        <p:nvPicPr>
          <p:cNvPr id="7" name="Billede 6"/>
          <p:cNvPicPr/>
          <p:nvPr/>
        </p:nvPicPr>
        <p:blipFill rotWithShape="1">
          <a:blip r:embed="rId2"/>
          <a:srcRect l="24595" t="51725" r="66098" b="35862"/>
          <a:stretch/>
        </p:blipFill>
        <p:spPr bwMode="auto">
          <a:xfrm>
            <a:off x="9118748" y="584994"/>
            <a:ext cx="864096" cy="710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52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800" dirty="0" err="1" smtClean="0"/>
              <a:t>Angular</a:t>
            </a:r>
            <a:r>
              <a:rPr lang="da-DK" sz="4800" dirty="0" smtClean="0"/>
              <a:t> Components</a:t>
            </a:r>
            <a:endParaRPr lang="en-GB" sz="4800" dirty="0"/>
          </a:p>
        </p:txBody>
      </p:sp>
      <p:sp>
        <p:nvSpPr>
          <p:cNvPr id="5" name="Tekstfelt 4"/>
          <p:cNvSpPr txBox="1"/>
          <p:nvPr/>
        </p:nvSpPr>
        <p:spPr>
          <a:xfrm>
            <a:off x="3574132" y="2204864"/>
            <a:ext cx="7632848" cy="2529923"/>
          </a:xfrm>
          <a:prstGeom prst="rect">
            <a:avLst/>
          </a:prstGeom>
          <a:noFill/>
        </p:spPr>
        <p:txBody>
          <a:bodyPr wrap="square" rtlCol="0">
            <a:spAutoFit/>
          </a:bodyPr>
          <a:lstStyle/>
          <a:p>
            <a:pPr>
              <a:lnSpc>
                <a:spcPct val="90000"/>
              </a:lnSpc>
            </a:pPr>
            <a:r>
              <a:rPr lang="en-GB" sz="4000" dirty="0"/>
              <a:t>A </a:t>
            </a:r>
            <a:r>
              <a:rPr lang="en-GB" sz="4000" i="1" dirty="0"/>
              <a:t>component</a:t>
            </a:r>
            <a:r>
              <a:rPr lang="en-GB" sz="4000" dirty="0"/>
              <a:t> </a:t>
            </a:r>
            <a:r>
              <a:rPr lang="en-GB" sz="4000" dirty="0" smtClean="0"/>
              <a:t>consists of tree parts:</a:t>
            </a:r>
          </a:p>
          <a:p>
            <a:pPr>
              <a:lnSpc>
                <a:spcPct val="90000"/>
              </a:lnSpc>
            </a:pPr>
            <a:endParaRPr lang="da-DK" sz="4000" dirty="0"/>
          </a:p>
          <a:p>
            <a:pPr marL="1028700" lvl="1" indent="-571500">
              <a:lnSpc>
                <a:spcPct val="90000"/>
              </a:lnSpc>
              <a:buFont typeface="Arial" panose="020B0604020202020204" pitchFamily="34" charset="0"/>
              <a:buChar char="•"/>
            </a:pPr>
            <a:r>
              <a:rPr lang="da-DK" sz="3200" dirty="0" smtClean="0"/>
              <a:t>A Template</a:t>
            </a:r>
          </a:p>
          <a:p>
            <a:pPr marL="1028700" lvl="1" indent="-571500">
              <a:lnSpc>
                <a:spcPct val="90000"/>
              </a:lnSpc>
              <a:buFont typeface="Arial" panose="020B0604020202020204" pitchFamily="34" charset="0"/>
              <a:buChar char="•"/>
            </a:pPr>
            <a:r>
              <a:rPr lang="da-DK" sz="3200" dirty="0" smtClean="0"/>
              <a:t>A </a:t>
            </a:r>
            <a:r>
              <a:rPr lang="da-DK" sz="3200" dirty="0" err="1" smtClean="0"/>
              <a:t>Decorator</a:t>
            </a:r>
            <a:endParaRPr lang="da-DK" sz="3200" dirty="0" smtClean="0"/>
          </a:p>
          <a:p>
            <a:pPr marL="1028700" lvl="1" indent="-571500">
              <a:lnSpc>
                <a:spcPct val="90000"/>
              </a:lnSpc>
              <a:buFont typeface="Arial" panose="020B0604020202020204" pitchFamily="34" charset="0"/>
              <a:buChar char="•"/>
            </a:pPr>
            <a:r>
              <a:rPr lang="da-DK" sz="3200" dirty="0" smtClean="0"/>
              <a:t>A </a:t>
            </a:r>
            <a:r>
              <a:rPr lang="da-DK" sz="3200" dirty="0" err="1" smtClean="0"/>
              <a:t>TypeScript</a:t>
            </a:r>
            <a:r>
              <a:rPr lang="da-DK" sz="3200" dirty="0" smtClean="0"/>
              <a:t> </a:t>
            </a:r>
            <a:r>
              <a:rPr lang="da-DK" sz="3200" dirty="0" err="1" smtClean="0"/>
              <a:t>class</a:t>
            </a:r>
            <a:endParaRPr lang="en-GB" sz="3200" dirty="0" smtClean="0"/>
          </a:p>
        </p:txBody>
      </p:sp>
      <p:pic>
        <p:nvPicPr>
          <p:cNvPr id="7" name="Billede 6"/>
          <p:cNvPicPr/>
          <p:nvPr/>
        </p:nvPicPr>
        <p:blipFill rotWithShape="1">
          <a:blip r:embed="rId2"/>
          <a:srcRect l="24595" t="33695" r="66098" b="34384"/>
          <a:stretch/>
        </p:blipFill>
        <p:spPr bwMode="auto">
          <a:xfrm>
            <a:off x="1701924" y="2636912"/>
            <a:ext cx="1440160" cy="2736304"/>
          </a:xfrm>
          <a:prstGeom prst="rect">
            <a:avLst/>
          </a:prstGeom>
          <a:ln>
            <a:noFill/>
          </a:ln>
          <a:extLst>
            <a:ext uri="{53640926-AAD7-44D8-BBD7-CCE9431645EC}">
              <a14:shadowObscured xmlns:a14="http://schemas.microsoft.com/office/drawing/2010/main"/>
            </a:ext>
          </a:extLst>
        </p:spPr>
      </p:pic>
      <p:pic>
        <p:nvPicPr>
          <p:cNvPr id="6" name="Billede 5"/>
          <p:cNvPicPr/>
          <p:nvPr/>
        </p:nvPicPr>
        <p:blipFill rotWithShape="1">
          <a:blip r:embed="rId2"/>
          <a:srcRect l="24595" t="51725" r="66098" b="35862"/>
          <a:stretch/>
        </p:blipFill>
        <p:spPr bwMode="auto">
          <a:xfrm>
            <a:off x="9118748" y="548680"/>
            <a:ext cx="864096" cy="710406"/>
          </a:xfrm>
          <a:prstGeom prst="rect">
            <a:avLst/>
          </a:prstGeom>
          <a:ln>
            <a:noFill/>
          </a:ln>
          <a:extLst>
            <a:ext uri="{53640926-AAD7-44D8-BBD7-CCE9431645EC}">
              <a14:shadowObscured xmlns:a14="http://schemas.microsoft.com/office/drawing/2010/main"/>
            </a:ext>
          </a:extLst>
        </p:spPr>
      </p:pic>
      <p:sp>
        <p:nvSpPr>
          <p:cNvPr id="3" name="Tekstfelt 2"/>
          <p:cNvSpPr txBox="1"/>
          <p:nvPr/>
        </p:nvSpPr>
        <p:spPr>
          <a:xfrm>
            <a:off x="6454452" y="5373216"/>
            <a:ext cx="3816424" cy="424732"/>
          </a:xfrm>
          <a:prstGeom prst="rect">
            <a:avLst/>
          </a:prstGeom>
          <a:noFill/>
        </p:spPr>
        <p:txBody>
          <a:bodyPr wrap="square" rtlCol="0">
            <a:spAutoFit/>
          </a:bodyPr>
          <a:lstStyle/>
          <a:p>
            <a:pPr>
              <a:lnSpc>
                <a:spcPct val="90000"/>
              </a:lnSpc>
            </a:pPr>
            <a:r>
              <a:rPr lang="da-DK" sz="2400" dirty="0" smtClean="0"/>
              <a:t>Live </a:t>
            </a:r>
            <a:r>
              <a:rPr lang="da-DK" sz="2400" dirty="0" err="1" smtClean="0"/>
              <a:t>example</a:t>
            </a:r>
            <a:r>
              <a:rPr lang="da-DK" sz="2400" dirty="0" smtClean="0"/>
              <a:t>: </a:t>
            </a:r>
            <a:r>
              <a:rPr lang="da-DK" sz="2400" dirty="0" smtClean="0">
                <a:hlinkClick r:id="rId3"/>
              </a:rPr>
              <a:t>Tour of </a:t>
            </a:r>
            <a:r>
              <a:rPr lang="da-DK" sz="2400" dirty="0" err="1" smtClean="0">
                <a:hlinkClick r:id="rId3"/>
              </a:rPr>
              <a:t>Heroes</a:t>
            </a:r>
            <a:endParaRPr lang="en-GB" sz="2400" dirty="0"/>
          </a:p>
        </p:txBody>
      </p:sp>
    </p:spTree>
    <p:extLst>
      <p:ext uri="{BB962C8B-B14F-4D97-AF65-F5344CB8AC3E}">
        <p14:creationId xmlns:p14="http://schemas.microsoft.com/office/powerpoint/2010/main" val="44819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_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BBCEC22-7C67-409B-A583-722F7F199D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Tavlepræsentation (bredskærm)</Template>
  <TotalTime>0</TotalTime>
  <Words>786</Words>
  <Application>Microsoft Office PowerPoint</Application>
  <PresentationFormat>Brugerdefineret</PresentationFormat>
  <Paragraphs>162</Paragraphs>
  <Slides>40</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40</vt:i4>
      </vt:variant>
    </vt:vector>
  </HeadingPairs>
  <TitlesOfParts>
    <vt:vector size="47" baseType="lpstr">
      <vt:lpstr>Arial</vt:lpstr>
      <vt:lpstr>Consolas</vt:lpstr>
      <vt:lpstr>Corbel</vt:lpstr>
      <vt:lpstr>Roboto</vt:lpstr>
      <vt:lpstr>Times New Roman</vt:lpstr>
      <vt:lpstr>Wingdings</vt:lpstr>
      <vt:lpstr>Chalkboard_16x9</vt:lpstr>
      <vt:lpstr>Introduction to Angular</vt:lpstr>
      <vt:lpstr>What is Angular ?</vt:lpstr>
      <vt:lpstr>Angular Modularity</vt:lpstr>
      <vt:lpstr>Angular AppModule</vt:lpstr>
      <vt:lpstr>Angular AppModule</vt:lpstr>
      <vt:lpstr>Angular Architecture</vt:lpstr>
      <vt:lpstr>Angular Architecture</vt:lpstr>
      <vt:lpstr>Angular Components</vt:lpstr>
      <vt:lpstr>Angular Components</vt:lpstr>
      <vt:lpstr>Template</vt:lpstr>
      <vt:lpstr>Template</vt:lpstr>
      <vt:lpstr>Metadata</vt:lpstr>
      <vt:lpstr>Component class </vt:lpstr>
      <vt:lpstr>Template – Data binding </vt:lpstr>
      <vt:lpstr>Template – Data binding </vt:lpstr>
      <vt:lpstr>Template – Data binding </vt:lpstr>
      <vt:lpstr>Template – Data binding </vt:lpstr>
      <vt:lpstr>Directives  </vt:lpstr>
      <vt:lpstr>Directives - Structural </vt:lpstr>
      <vt:lpstr>Directives - Attribute </vt:lpstr>
      <vt:lpstr>Services </vt:lpstr>
      <vt:lpstr>Services </vt:lpstr>
      <vt:lpstr>Services </vt:lpstr>
      <vt:lpstr>Dependency Injection </vt:lpstr>
      <vt:lpstr>Dependency Injection </vt:lpstr>
      <vt:lpstr>Injector &amp; Providers </vt:lpstr>
      <vt:lpstr>Injector &amp; Providers </vt:lpstr>
      <vt:lpstr>Injector &amp; Providers </vt:lpstr>
      <vt:lpstr>Input &amp; Output </vt:lpstr>
      <vt:lpstr>Parent to child - @Input() </vt:lpstr>
      <vt:lpstr>Child to parent - @Output() </vt:lpstr>
      <vt:lpstr>@Input() - @Output() </vt:lpstr>
      <vt:lpstr>Routing &amp; navigation </vt:lpstr>
      <vt:lpstr>Routing &amp; navigation </vt:lpstr>
      <vt:lpstr>The router module </vt:lpstr>
      <vt:lpstr>Import the router module </vt:lpstr>
      <vt:lpstr>RouterModule - Overview </vt:lpstr>
      <vt:lpstr>Navigating </vt:lpstr>
      <vt:lpstr>Navigating </vt:lpstr>
      <vt:lpstr>HttpService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2017-03-09T11:16:31Z</dcterms:created>
  <dcterms:modified xsi:type="dcterms:W3CDTF">2017-11-03T07:59:38Z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